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9" r:id="rId2"/>
    <p:sldId id="284" r:id="rId3"/>
    <p:sldId id="260" r:id="rId4"/>
    <p:sldId id="285" r:id="rId5"/>
    <p:sldId id="286" r:id="rId6"/>
    <p:sldId id="287" r:id="rId7"/>
    <p:sldId id="261" r:id="rId8"/>
    <p:sldId id="288" r:id="rId9"/>
    <p:sldId id="274" r:id="rId10"/>
    <p:sldId id="290" r:id="rId11"/>
    <p:sldId id="291" r:id="rId12"/>
    <p:sldId id="292" r:id="rId13"/>
    <p:sldId id="293" r:id="rId14"/>
    <p:sldId id="295" r:id="rId15"/>
    <p:sldId id="294" r:id="rId16"/>
    <p:sldId id="267" r:id="rId17"/>
    <p:sldId id="289" r:id="rId18"/>
    <p:sldId id="263" r:id="rId19"/>
    <p:sldId id="266" r:id="rId20"/>
  </p:sldIdLst>
  <p:sldSz cx="12192000" cy="6858000"/>
  <p:notesSz cx="7104063" cy="10234613"/>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6AE7FF"/>
    <a:srgbClr val="04497D"/>
    <a:srgbClr val="278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45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8500D-7539-436B-B418-67A5EB107FBE}"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US"/>
        </a:p>
      </dgm:t>
    </dgm:pt>
    <dgm:pt modelId="{D0374D09-3C8A-4C9D-ADC6-4C7B8D80CEC5}">
      <dgm:prSet phldrT="[Text]" custT="1"/>
      <dgm:spPr/>
      <dgm:t>
        <a:bodyPr/>
        <a:lstStyle/>
        <a:p>
          <a:r>
            <a:rPr lang="en-US" sz="3200" dirty="0" err="1">
              <a:latin typeface="Times New Roman" panose="02020603050405020304" pitchFamily="18" charset="0"/>
              <a:cs typeface="Times New Roman" panose="02020603050405020304" pitchFamily="18" charset="0"/>
            </a:rPr>
            <a:t>Khách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hàng</a:t>
          </a:r>
          <a:endParaRPr lang="en-US" sz="3200" dirty="0">
            <a:latin typeface="Times New Roman" panose="02020603050405020304" pitchFamily="18" charset="0"/>
            <a:cs typeface="Times New Roman" panose="02020603050405020304" pitchFamily="18" charset="0"/>
          </a:endParaRPr>
        </a:p>
      </dgm:t>
    </dgm:pt>
    <dgm:pt modelId="{65A6A59A-9B96-4497-AA68-ED13139ADFBC}" type="parTrans" cxnId="{00D85013-6C54-4323-957A-E43A58CA8BB8}">
      <dgm:prSet/>
      <dgm:spPr/>
      <dgm:t>
        <a:bodyPr/>
        <a:lstStyle/>
        <a:p>
          <a:endParaRPr lang="en-US"/>
        </a:p>
      </dgm:t>
    </dgm:pt>
    <dgm:pt modelId="{9677B9CF-0948-4E79-8E84-FE29F9FA31CD}" type="sibTrans" cxnId="{00D85013-6C54-4323-957A-E43A58CA8BB8}">
      <dgm:prSet/>
      <dgm:spPr/>
      <dgm:t>
        <a:bodyPr/>
        <a:lstStyle/>
        <a:p>
          <a:endParaRPr lang="en-US"/>
        </a:p>
      </dgm:t>
    </dgm:pt>
    <dgm:pt modelId="{CAA44F08-C601-42DF-9421-2B1000AC0B6B}">
      <dgm:prSet phldrT="[Text]" custT="1"/>
      <dgm:spPr/>
      <dgm:t>
        <a:bodyPr/>
        <a:lstStyle/>
        <a:p>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tân</a:t>
          </a:r>
          <a:endParaRPr lang="en-US" sz="2400" dirty="0">
            <a:latin typeface="Times New Roman" panose="02020603050405020304" pitchFamily="18" charset="0"/>
            <a:cs typeface="Times New Roman" panose="02020603050405020304" pitchFamily="18" charset="0"/>
          </a:endParaRPr>
        </a:p>
      </dgm:t>
    </dgm:pt>
    <dgm:pt modelId="{F0720BD0-5F24-43BF-8B57-CC7C5ABE2930}" type="parTrans" cxnId="{CBC4B82A-37E7-453B-94F6-449B811B453A}">
      <dgm:prSet/>
      <dgm:spPr/>
      <dgm:t>
        <a:bodyPr/>
        <a:lstStyle/>
        <a:p>
          <a:endParaRPr lang="en-US"/>
        </a:p>
      </dgm:t>
    </dgm:pt>
    <dgm:pt modelId="{DAFFB545-2027-4293-9A62-D1361332DDE9}" type="sibTrans" cxnId="{CBC4B82A-37E7-453B-94F6-449B811B453A}">
      <dgm:prSet/>
      <dgm:spPr/>
      <dgm:t>
        <a:bodyPr/>
        <a:lstStyle/>
        <a:p>
          <a:endParaRPr lang="en-US"/>
        </a:p>
      </dgm:t>
    </dgm:pt>
    <dgm:pt modelId="{34F8B1EE-1F8D-47A6-A4C9-DD3E34A98FF4}">
      <dgm:prSet phldrT="[Text]" custT="1"/>
      <dgm:spPr/>
      <dgm:t>
        <a:bodyPr/>
        <a:lstStyle/>
        <a:p>
          <a:r>
            <a:rPr lang="en-US" sz="2400" dirty="0" err="1">
              <a:latin typeface="Times New Roman" panose="02020603050405020304" pitchFamily="18" charset="0"/>
              <a:cs typeface="Times New Roman" panose="02020603050405020304" pitchFamily="18" charset="0"/>
            </a:rPr>
            <a:t>Thợ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chữa</a:t>
          </a:r>
          <a:endParaRPr lang="en-US" sz="2400" dirty="0">
            <a:latin typeface="Times New Roman" panose="02020603050405020304" pitchFamily="18" charset="0"/>
            <a:cs typeface="Times New Roman" panose="02020603050405020304" pitchFamily="18" charset="0"/>
          </a:endParaRPr>
        </a:p>
      </dgm:t>
    </dgm:pt>
    <dgm:pt modelId="{70FC7906-0EA5-4AF7-AA5F-7D69A0BEBA2B}" type="parTrans" cxnId="{B5974073-823B-4EFD-AEB3-5F4E6B9B9354}">
      <dgm:prSet/>
      <dgm:spPr/>
      <dgm:t>
        <a:bodyPr/>
        <a:lstStyle/>
        <a:p>
          <a:endParaRPr lang="en-US"/>
        </a:p>
      </dgm:t>
    </dgm:pt>
    <dgm:pt modelId="{DB48279F-5D3C-46F5-8680-B4935CAD9879}" type="sibTrans" cxnId="{B5974073-823B-4EFD-AEB3-5F4E6B9B9354}">
      <dgm:prSet/>
      <dgm:spPr/>
      <dgm:t>
        <a:bodyPr/>
        <a:lstStyle/>
        <a:p>
          <a:endParaRPr lang="en-US"/>
        </a:p>
      </dgm:t>
    </dgm:pt>
    <dgm:pt modelId="{D249A246-5674-44A2-87EB-84C7BAAE69BE}">
      <dgm:prSet phldrT="[Text]" custT="1"/>
      <dgm:spPr/>
      <dgm:t>
        <a:bodyPr/>
        <a:lstStyle/>
        <a:p>
          <a:r>
            <a:rPr lang="en-US" sz="2400" dirty="0">
              <a:latin typeface="Times New Roman" panose="02020603050405020304" pitchFamily="18" charset="0"/>
              <a:cs typeface="Times New Roman" panose="02020603050405020304" pitchFamily="18" charset="0"/>
            </a:rPr>
            <a:t>Thu </a:t>
          </a:r>
          <a:r>
            <a:rPr lang="en-US" sz="2400" dirty="0" err="1">
              <a:latin typeface="Times New Roman" panose="02020603050405020304" pitchFamily="18" charset="0"/>
              <a:cs typeface="Times New Roman" panose="02020603050405020304" pitchFamily="18" charset="0"/>
            </a:rPr>
            <a:t>ngân</a:t>
          </a:r>
          <a:endParaRPr lang="en-US" sz="2400" dirty="0">
            <a:latin typeface="Times New Roman" panose="02020603050405020304" pitchFamily="18" charset="0"/>
            <a:cs typeface="Times New Roman" panose="02020603050405020304" pitchFamily="18" charset="0"/>
          </a:endParaRPr>
        </a:p>
      </dgm:t>
    </dgm:pt>
    <dgm:pt modelId="{44C7DD04-3EB6-474B-9521-604151FC5DEF}" type="parTrans" cxnId="{4BF81B60-65D3-4A4E-ADDC-2FE840500BB9}">
      <dgm:prSet/>
      <dgm:spPr/>
      <dgm:t>
        <a:bodyPr/>
        <a:lstStyle/>
        <a:p>
          <a:endParaRPr lang="en-US"/>
        </a:p>
      </dgm:t>
    </dgm:pt>
    <dgm:pt modelId="{C95D0E78-7392-456C-B3B7-A7E70F57FF01}" type="sibTrans" cxnId="{4BF81B60-65D3-4A4E-ADDC-2FE840500BB9}">
      <dgm:prSet/>
      <dgm:spPr/>
      <dgm:t>
        <a:bodyPr/>
        <a:lstStyle/>
        <a:p>
          <a:endParaRPr lang="en-US"/>
        </a:p>
      </dgm:t>
    </dgm:pt>
    <dgm:pt modelId="{B4CA92BD-A745-4A93-9039-6028FEF3001C}" type="pres">
      <dgm:prSet presAssocID="{B338500D-7539-436B-B418-67A5EB107FBE}" presName="Name0" presStyleCnt="0">
        <dgm:presLayoutVars>
          <dgm:chMax val="1"/>
          <dgm:chPref val="1"/>
          <dgm:dir/>
          <dgm:animOne val="branch"/>
          <dgm:animLvl val="lvl"/>
        </dgm:presLayoutVars>
      </dgm:prSet>
      <dgm:spPr/>
      <dgm:t>
        <a:bodyPr/>
        <a:lstStyle/>
        <a:p>
          <a:endParaRPr lang="en-US"/>
        </a:p>
      </dgm:t>
    </dgm:pt>
    <dgm:pt modelId="{032195BE-DCA8-4D4A-B8D2-38537FBFF7D7}" type="pres">
      <dgm:prSet presAssocID="{D0374D09-3C8A-4C9D-ADC6-4C7B8D80CEC5}" presName="singleCycle" presStyleCnt="0"/>
      <dgm:spPr/>
    </dgm:pt>
    <dgm:pt modelId="{FF39B1B8-CB25-44A2-B14C-B08EA8548D78}" type="pres">
      <dgm:prSet presAssocID="{D0374D09-3C8A-4C9D-ADC6-4C7B8D80CEC5}" presName="singleCenter" presStyleLbl="node1" presStyleIdx="0" presStyleCnt="4" custScaleX="127421" custLinFactNeighborX="446" custLinFactNeighborY="-9871">
        <dgm:presLayoutVars>
          <dgm:chMax val="7"/>
          <dgm:chPref val="7"/>
        </dgm:presLayoutVars>
      </dgm:prSet>
      <dgm:spPr/>
      <dgm:t>
        <a:bodyPr/>
        <a:lstStyle/>
        <a:p>
          <a:endParaRPr lang="en-US"/>
        </a:p>
      </dgm:t>
    </dgm:pt>
    <dgm:pt modelId="{7ED3EFB3-C3A5-4B19-95D3-21B122D7149F}" type="pres">
      <dgm:prSet presAssocID="{F0720BD0-5F24-43BF-8B57-CC7C5ABE2930}" presName="Name56" presStyleLbl="parChTrans1D2" presStyleIdx="0" presStyleCnt="3"/>
      <dgm:spPr/>
      <dgm:t>
        <a:bodyPr/>
        <a:lstStyle/>
        <a:p>
          <a:endParaRPr lang="en-US"/>
        </a:p>
      </dgm:t>
    </dgm:pt>
    <dgm:pt modelId="{188C6653-124F-40E0-A4B5-3CB33AC094BE}" type="pres">
      <dgm:prSet presAssocID="{CAA44F08-C601-42DF-9421-2B1000AC0B6B}" presName="text0" presStyleLbl="node1" presStyleIdx="1" presStyleCnt="4" custScaleX="179042">
        <dgm:presLayoutVars>
          <dgm:bulletEnabled val="1"/>
        </dgm:presLayoutVars>
      </dgm:prSet>
      <dgm:spPr/>
      <dgm:t>
        <a:bodyPr/>
        <a:lstStyle/>
        <a:p>
          <a:endParaRPr lang="en-US"/>
        </a:p>
      </dgm:t>
    </dgm:pt>
    <dgm:pt modelId="{6BA3E660-6B80-46FC-A1BD-0A29E341A8E8}" type="pres">
      <dgm:prSet presAssocID="{70FC7906-0EA5-4AF7-AA5F-7D69A0BEBA2B}" presName="Name56" presStyleLbl="parChTrans1D2" presStyleIdx="1" presStyleCnt="3"/>
      <dgm:spPr/>
      <dgm:t>
        <a:bodyPr/>
        <a:lstStyle/>
        <a:p>
          <a:endParaRPr lang="en-US"/>
        </a:p>
      </dgm:t>
    </dgm:pt>
    <dgm:pt modelId="{62866ED0-39E3-44F5-A4EB-07F3BEBA74B4}" type="pres">
      <dgm:prSet presAssocID="{34F8B1EE-1F8D-47A6-A4C9-DD3E34A98FF4}" presName="text0" presStyleLbl="node1" presStyleIdx="2" presStyleCnt="4" custScaleX="219230">
        <dgm:presLayoutVars>
          <dgm:bulletEnabled val="1"/>
        </dgm:presLayoutVars>
      </dgm:prSet>
      <dgm:spPr/>
      <dgm:t>
        <a:bodyPr/>
        <a:lstStyle/>
        <a:p>
          <a:endParaRPr lang="en-US"/>
        </a:p>
      </dgm:t>
    </dgm:pt>
    <dgm:pt modelId="{0B37E528-C6C1-4747-8CF9-7949B9731DAA}" type="pres">
      <dgm:prSet presAssocID="{44C7DD04-3EB6-474B-9521-604151FC5DEF}" presName="Name56" presStyleLbl="parChTrans1D2" presStyleIdx="2" presStyleCnt="3"/>
      <dgm:spPr/>
      <dgm:t>
        <a:bodyPr/>
        <a:lstStyle/>
        <a:p>
          <a:endParaRPr lang="en-US"/>
        </a:p>
      </dgm:t>
    </dgm:pt>
    <dgm:pt modelId="{EA2C740C-0348-459C-9272-7D0856774D5E}" type="pres">
      <dgm:prSet presAssocID="{D249A246-5674-44A2-87EB-84C7BAAE69BE}" presName="text0" presStyleLbl="node1" presStyleIdx="3" presStyleCnt="4" custScaleX="217789">
        <dgm:presLayoutVars>
          <dgm:bulletEnabled val="1"/>
        </dgm:presLayoutVars>
      </dgm:prSet>
      <dgm:spPr/>
      <dgm:t>
        <a:bodyPr/>
        <a:lstStyle/>
        <a:p>
          <a:endParaRPr lang="en-US"/>
        </a:p>
      </dgm:t>
    </dgm:pt>
  </dgm:ptLst>
  <dgm:cxnLst>
    <dgm:cxn modelId="{CDA70855-0B36-44DD-83E3-B1A3C700739F}" type="presOf" srcId="{34F8B1EE-1F8D-47A6-A4C9-DD3E34A98FF4}" destId="{62866ED0-39E3-44F5-A4EB-07F3BEBA74B4}" srcOrd="0" destOrd="0" presId="urn:microsoft.com/office/officeart/2008/layout/RadialCluster"/>
    <dgm:cxn modelId="{1153464C-77B8-43E4-BC74-7054406CD251}" type="presOf" srcId="{F0720BD0-5F24-43BF-8B57-CC7C5ABE2930}" destId="{7ED3EFB3-C3A5-4B19-95D3-21B122D7149F}" srcOrd="0" destOrd="0" presId="urn:microsoft.com/office/officeart/2008/layout/RadialCluster"/>
    <dgm:cxn modelId="{B5974073-823B-4EFD-AEB3-5F4E6B9B9354}" srcId="{D0374D09-3C8A-4C9D-ADC6-4C7B8D80CEC5}" destId="{34F8B1EE-1F8D-47A6-A4C9-DD3E34A98FF4}" srcOrd="1" destOrd="0" parTransId="{70FC7906-0EA5-4AF7-AA5F-7D69A0BEBA2B}" sibTransId="{DB48279F-5D3C-46F5-8680-B4935CAD9879}"/>
    <dgm:cxn modelId="{4BF81B60-65D3-4A4E-ADDC-2FE840500BB9}" srcId="{D0374D09-3C8A-4C9D-ADC6-4C7B8D80CEC5}" destId="{D249A246-5674-44A2-87EB-84C7BAAE69BE}" srcOrd="2" destOrd="0" parTransId="{44C7DD04-3EB6-474B-9521-604151FC5DEF}" sibTransId="{C95D0E78-7392-456C-B3B7-A7E70F57FF01}"/>
    <dgm:cxn modelId="{6770A4C9-FA53-4D1C-B228-E29BE10046F7}" type="presOf" srcId="{B338500D-7539-436B-B418-67A5EB107FBE}" destId="{B4CA92BD-A745-4A93-9039-6028FEF3001C}" srcOrd="0" destOrd="0" presId="urn:microsoft.com/office/officeart/2008/layout/RadialCluster"/>
    <dgm:cxn modelId="{7DAD84F2-D558-4933-824A-42C9F31B2AD7}" type="presOf" srcId="{D249A246-5674-44A2-87EB-84C7BAAE69BE}" destId="{EA2C740C-0348-459C-9272-7D0856774D5E}" srcOrd="0" destOrd="0" presId="urn:microsoft.com/office/officeart/2008/layout/RadialCluster"/>
    <dgm:cxn modelId="{CE269FEE-69D8-4AF9-8EBF-F34FB941124A}" type="presOf" srcId="{CAA44F08-C601-42DF-9421-2B1000AC0B6B}" destId="{188C6653-124F-40E0-A4B5-3CB33AC094BE}" srcOrd="0" destOrd="0" presId="urn:microsoft.com/office/officeart/2008/layout/RadialCluster"/>
    <dgm:cxn modelId="{ACA6C963-9BB4-42FE-9CCB-F032F5C7D510}" type="presOf" srcId="{70FC7906-0EA5-4AF7-AA5F-7D69A0BEBA2B}" destId="{6BA3E660-6B80-46FC-A1BD-0A29E341A8E8}" srcOrd="0" destOrd="0" presId="urn:microsoft.com/office/officeart/2008/layout/RadialCluster"/>
    <dgm:cxn modelId="{EB5DA58E-4C9C-4DED-AA29-9D951E2C3404}" type="presOf" srcId="{D0374D09-3C8A-4C9D-ADC6-4C7B8D80CEC5}" destId="{FF39B1B8-CB25-44A2-B14C-B08EA8548D78}" srcOrd="0" destOrd="0" presId="urn:microsoft.com/office/officeart/2008/layout/RadialCluster"/>
    <dgm:cxn modelId="{DC46448A-1A07-4CC0-8A62-491903A584FA}" type="presOf" srcId="{44C7DD04-3EB6-474B-9521-604151FC5DEF}" destId="{0B37E528-C6C1-4747-8CF9-7949B9731DAA}" srcOrd="0" destOrd="0" presId="urn:microsoft.com/office/officeart/2008/layout/RadialCluster"/>
    <dgm:cxn modelId="{00D85013-6C54-4323-957A-E43A58CA8BB8}" srcId="{B338500D-7539-436B-B418-67A5EB107FBE}" destId="{D0374D09-3C8A-4C9D-ADC6-4C7B8D80CEC5}" srcOrd="0" destOrd="0" parTransId="{65A6A59A-9B96-4497-AA68-ED13139ADFBC}" sibTransId="{9677B9CF-0948-4E79-8E84-FE29F9FA31CD}"/>
    <dgm:cxn modelId="{CBC4B82A-37E7-453B-94F6-449B811B453A}" srcId="{D0374D09-3C8A-4C9D-ADC6-4C7B8D80CEC5}" destId="{CAA44F08-C601-42DF-9421-2B1000AC0B6B}" srcOrd="0" destOrd="0" parTransId="{F0720BD0-5F24-43BF-8B57-CC7C5ABE2930}" sibTransId="{DAFFB545-2027-4293-9A62-D1361332DDE9}"/>
    <dgm:cxn modelId="{48748F94-32BF-4B7B-92C9-D887FB69B164}" type="presParOf" srcId="{B4CA92BD-A745-4A93-9039-6028FEF3001C}" destId="{032195BE-DCA8-4D4A-B8D2-38537FBFF7D7}" srcOrd="0" destOrd="0" presId="urn:microsoft.com/office/officeart/2008/layout/RadialCluster"/>
    <dgm:cxn modelId="{2305CF0F-38E4-475F-92FA-3EE0658FDF1C}" type="presParOf" srcId="{032195BE-DCA8-4D4A-B8D2-38537FBFF7D7}" destId="{FF39B1B8-CB25-44A2-B14C-B08EA8548D78}" srcOrd="0" destOrd="0" presId="urn:microsoft.com/office/officeart/2008/layout/RadialCluster"/>
    <dgm:cxn modelId="{64D047EF-E853-4436-A4E1-53DE00765962}" type="presParOf" srcId="{032195BE-DCA8-4D4A-B8D2-38537FBFF7D7}" destId="{7ED3EFB3-C3A5-4B19-95D3-21B122D7149F}" srcOrd="1" destOrd="0" presId="urn:microsoft.com/office/officeart/2008/layout/RadialCluster"/>
    <dgm:cxn modelId="{45C188E6-ABD9-4E04-A2B6-9223AB97136D}" type="presParOf" srcId="{032195BE-DCA8-4D4A-B8D2-38537FBFF7D7}" destId="{188C6653-124F-40E0-A4B5-3CB33AC094BE}" srcOrd="2" destOrd="0" presId="urn:microsoft.com/office/officeart/2008/layout/RadialCluster"/>
    <dgm:cxn modelId="{2BBC94AB-5A70-4188-9554-32E661771F30}" type="presParOf" srcId="{032195BE-DCA8-4D4A-B8D2-38537FBFF7D7}" destId="{6BA3E660-6B80-46FC-A1BD-0A29E341A8E8}" srcOrd="3" destOrd="0" presId="urn:microsoft.com/office/officeart/2008/layout/RadialCluster"/>
    <dgm:cxn modelId="{D2992B69-6169-41F0-82FC-1D75801570B6}" type="presParOf" srcId="{032195BE-DCA8-4D4A-B8D2-38537FBFF7D7}" destId="{62866ED0-39E3-44F5-A4EB-07F3BEBA74B4}" srcOrd="4" destOrd="0" presId="urn:microsoft.com/office/officeart/2008/layout/RadialCluster"/>
    <dgm:cxn modelId="{21494F42-02D0-493D-8AE5-04F14377B085}" type="presParOf" srcId="{032195BE-DCA8-4D4A-B8D2-38537FBFF7D7}" destId="{0B37E528-C6C1-4747-8CF9-7949B9731DAA}" srcOrd="5" destOrd="0" presId="urn:microsoft.com/office/officeart/2008/layout/RadialCluster"/>
    <dgm:cxn modelId="{0026BC99-B4CC-4364-A134-8EE95153A121}" type="presParOf" srcId="{032195BE-DCA8-4D4A-B8D2-38537FBFF7D7}" destId="{EA2C740C-0348-459C-9272-7D0856774D5E}"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9B1B8-CB25-44A2-B14C-B08EA8548D78}">
      <dsp:nvSpPr>
        <dsp:cNvPr id="0" name=""/>
        <dsp:cNvSpPr/>
      </dsp:nvSpPr>
      <dsp:spPr>
        <a:xfrm>
          <a:off x="1851260" y="1616545"/>
          <a:ext cx="1651218" cy="12958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lvl="0" algn="ctr" defTabSz="1422400">
            <a:lnSpc>
              <a:spcPct val="90000"/>
            </a:lnSpc>
            <a:spcBef>
              <a:spcPct val="0"/>
            </a:spcBef>
            <a:spcAft>
              <a:spcPct val="35000"/>
            </a:spcAft>
          </a:pPr>
          <a:r>
            <a:rPr lang="en-US" sz="3200" kern="1200" dirty="0" err="1">
              <a:latin typeface="Times New Roman" panose="02020603050405020304" pitchFamily="18" charset="0"/>
              <a:cs typeface="Times New Roman" panose="02020603050405020304" pitchFamily="18" charset="0"/>
            </a:rPr>
            <a:t>Khách</a:t>
          </a:r>
          <a:r>
            <a:rPr lang="en-US" sz="3200" kern="1200" dirty="0">
              <a:latin typeface="Times New Roman" panose="02020603050405020304" pitchFamily="18" charset="0"/>
              <a:cs typeface="Times New Roman" panose="02020603050405020304" pitchFamily="18" charset="0"/>
            </a:rPr>
            <a:t> </a:t>
          </a:r>
          <a:r>
            <a:rPr lang="en-US" sz="3200" kern="1200" dirty="0" err="1">
              <a:latin typeface="Times New Roman" panose="02020603050405020304" pitchFamily="18" charset="0"/>
              <a:cs typeface="Times New Roman" panose="02020603050405020304" pitchFamily="18" charset="0"/>
            </a:rPr>
            <a:t>hàng</a:t>
          </a:r>
          <a:endParaRPr lang="en-US" sz="3200" kern="1200" dirty="0">
            <a:latin typeface="Times New Roman" panose="02020603050405020304" pitchFamily="18" charset="0"/>
            <a:cs typeface="Times New Roman" panose="02020603050405020304" pitchFamily="18" charset="0"/>
          </a:endParaRPr>
        </a:p>
      </dsp:txBody>
      <dsp:txXfrm>
        <a:off x="1914519" y="1679804"/>
        <a:ext cx="1524700" cy="1169358"/>
      </dsp:txXfrm>
    </dsp:sp>
    <dsp:sp modelId="{7ED3EFB3-C3A5-4B19-95D3-21B122D7149F}">
      <dsp:nvSpPr>
        <dsp:cNvPr id="0" name=""/>
        <dsp:cNvSpPr/>
      </dsp:nvSpPr>
      <dsp:spPr>
        <a:xfrm rot="16161794">
          <a:off x="2408821" y="1358581"/>
          <a:ext cx="515960" cy="0"/>
        </a:xfrm>
        <a:custGeom>
          <a:avLst/>
          <a:gdLst/>
          <a:ahLst/>
          <a:cxnLst/>
          <a:rect l="0" t="0" r="0" b="0"/>
          <a:pathLst>
            <a:path>
              <a:moveTo>
                <a:pt x="0" y="0"/>
              </a:moveTo>
              <a:lnTo>
                <a:pt x="51596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8C6653-124F-40E0-A4B5-3CB33AC094BE}">
      <dsp:nvSpPr>
        <dsp:cNvPr id="0" name=""/>
        <dsp:cNvSpPr/>
      </dsp:nvSpPr>
      <dsp:spPr>
        <a:xfrm>
          <a:off x="1881855" y="232380"/>
          <a:ext cx="1554509" cy="8682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err="1">
              <a:latin typeface="Times New Roman" panose="02020603050405020304" pitchFamily="18" charset="0"/>
              <a:cs typeface="Times New Roman" panose="02020603050405020304" pitchFamily="18" charset="0"/>
            </a:rPr>
            <a:t>Tiếp</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tân</a:t>
          </a:r>
          <a:endParaRPr lang="en-US" sz="2400" kern="1200" dirty="0">
            <a:latin typeface="Times New Roman" panose="02020603050405020304" pitchFamily="18" charset="0"/>
            <a:cs typeface="Times New Roman" panose="02020603050405020304" pitchFamily="18" charset="0"/>
          </a:endParaRPr>
        </a:p>
      </dsp:txBody>
      <dsp:txXfrm>
        <a:off x="1924239" y="274764"/>
        <a:ext cx="1469741" cy="783469"/>
      </dsp:txXfrm>
    </dsp:sp>
    <dsp:sp modelId="{6BA3E660-6B80-46FC-A1BD-0A29E341A8E8}">
      <dsp:nvSpPr>
        <dsp:cNvPr id="0" name=""/>
        <dsp:cNvSpPr/>
      </dsp:nvSpPr>
      <dsp:spPr>
        <a:xfrm rot="2348099">
          <a:off x="3418683" y="3065696"/>
          <a:ext cx="485698" cy="0"/>
        </a:xfrm>
        <a:custGeom>
          <a:avLst/>
          <a:gdLst/>
          <a:ahLst/>
          <a:cxnLst/>
          <a:rect l="0" t="0" r="0" b="0"/>
          <a:pathLst>
            <a:path>
              <a:moveTo>
                <a:pt x="0" y="0"/>
              </a:moveTo>
              <a:lnTo>
                <a:pt x="48569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66ED0-39E3-44F5-A4EB-07F3BEBA74B4}">
      <dsp:nvSpPr>
        <dsp:cNvPr id="0" name=""/>
        <dsp:cNvSpPr/>
      </dsp:nvSpPr>
      <dsp:spPr>
        <a:xfrm>
          <a:off x="3431700" y="3218970"/>
          <a:ext cx="1903436" cy="8682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err="1">
              <a:latin typeface="Times New Roman" panose="02020603050405020304" pitchFamily="18" charset="0"/>
              <a:cs typeface="Times New Roman" panose="02020603050405020304" pitchFamily="18" charset="0"/>
            </a:rPr>
            <a:t>Thợ</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sửa</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chữa</a:t>
          </a:r>
          <a:endParaRPr lang="en-US" sz="2400" kern="1200" dirty="0">
            <a:latin typeface="Times New Roman" panose="02020603050405020304" pitchFamily="18" charset="0"/>
            <a:cs typeface="Times New Roman" panose="02020603050405020304" pitchFamily="18" charset="0"/>
          </a:endParaRPr>
        </a:p>
      </dsp:txBody>
      <dsp:txXfrm>
        <a:off x="3474084" y="3261354"/>
        <a:ext cx="1818668" cy="783469"/>
      </dsp:txXfrm>
    </dsp:sp>
    <dsp:sp modelId="{0B37E528-C6C1-4747-8CF9-7949B9731DAA}">
      <dsp:nvSpPr>
        <dsp:cNvPr id="0" name=""/>
        <dsp:cNvSpPr/>
      </dsp:nvSpPr>
      <dsp:spPr>
        <a:xfrm rot="8486497">
          <a:off x="1425809" y="3065696"/>
          <a:ext cx="491805" cy="0"/>
        </a:xfrm>
        <a:custGeom>
          <a:avLst/>
          <a:gdLst/>
          <a:ahLst/>
          <a:cxnLst/>
          <a:rect l="0" t="0" r="0" b="0"/>
          <a:pathLst>
            <a:path>
              <a:moveTo>
                <a:pt x="0" y="0"/>
              </a:moveTo>
              <a:lnTo>
                <a:pt x="49180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2C740C-0348-459C-9272-7D0856774D5E}">
      <dsp:nvSpPr>
        <dsp:cNvPr id="0" name=""/>
        <dsp:cNvSpPr/>
      </dsp:nvSpPr>
      <dsp:spPr>
        <a:xfrm>
          <a:off x="-10661" y="3218970"/>
          <a:ext cx="1890925" cy="8682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a:latin typeface="Times New Roman" panose="02020603050405020304" pitchFamily="18" charset="0"/>
              <a:cs typeface="Times New Roman" panose="02020603050405020304" pitchFamily="18" charset="0"/>
            </a:rPr>
            <a:t>Thu </a:t>
          </a:r>
          <a:r>
            <a:rPr lang="en-US" sz="2400" kern="1200" dirty="0" err="1">
              <a:latin typeface="Times New Roman" panose="02020603050405020304" pitchFamily="18" charset="0"/>
              <a:cs typeface="Times New Roman" panose="02020603050405020304" pitchFamily="18" charset="0"/>
            </a:rPr>
            <a:t>ngân</a:t>
          </a:r>
          <a:endParaRPr lang="en-US" sz="2400" kern="1200" dirty="0">
            <a:latin typeface="Times New Roman" panose="02020603050405020304" pitchFamily="18" charset="0"/>
            <a:cs typeface="Times New Roman" panose="02020603050405020304" pitchFamily="18" charset="0"/>
          </a:endParaRPr>
        </a:p>
      </dsp:txBody>
      <dsp:txXfrm>
        <a:off x="31723" y="3261354"/>
        <a:ext cx="1806157" cy="78346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t>2019/12/8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t>‹#›</a:t>
            </a:fld>
            <a:endParaRPr lang="zh-CN" altLang="en-US"/>
          </a:p>
        </p:txBody>
      </p:sp>
    </p:spTree>
    <p:extLst>
      <p:ext uri="{BB962C8B-B14F-4D97-AF65-F5344CB8AC3E}">
        <p14:creationId xmlns:p14="http://schemas.microsoft.com/office/powerpoint/2010/main" val="4207433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a:t>
            </a:fld>
            <a:endParaRPr lang="zh-CN" altLang="en-US"/>
          </a:p>
        </p:txBody>
      </p:sp>
    </p:spTree>
    <p:extLst>
      <p:ext uri="{BB962C8B-B14F-4D97-AF65-F5344CB8AC3E}">
        <p14:creationId xmlns:p14="http://schemas.microsoft.com/office/powerpoint/2010/main" val="415028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13</a:t>
            </a:fld>
            <a:endParaRPr lang="zh-CN" altLang="en-US"/>
          </a:p>
        </p:txBody>
      </p:sp>
    </p:spTree>
    <p:extLst>
      <p:ext uri="{BB962C8B-B14F-4D97-AF65-F5344CB8AC3E}">
        <p14:creationId xmlns:p14="http://schemas.microsoft.com/office/powerpoint/2010/main" val="3231320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14</a:t>
            </a:fld>
            <a:endParaRPr lang="zh-CN" altLang="en-US"/>
          </a:p>
        </p:txBody>
      </p:sp>
    </p:spTree>
    <p:extLst>
      <p:ext uri="{BB962C8B-B14F-4D97-AF65-F5344CB8AC3E}">
        <p14:creationId xmlns:p14="http://schemas.microsoft.com/office/powerpoint/2010/main" val="1922650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15</a:t>
            </a:fld>
            <a:endParaRPr lang="zh-CN" altLang="en-US"/>
          </a:p>
        </p:txBody>
      </p:sp>
    </p:spTree>
    <p:extLst>
      <p:ext uri="{BB962C8B-B14F-4D97-AF65-F5344CB8AC3E}">
        <p14:creationId xmlns:p14="http://schemas.microsoft.com/office/powerpoint/2010/main" val="1190953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16</a:t>
            </a:fld>
            <a:endParaRPr lang="zh-CN" altLang="en-US"/>
          </a:p>
        </p:txBody>
      </p:sp>
    </p:spTree>
    <p:extLst>
      <p:ext uri="{BB962C8B-B14F-4D97-AF65-F5344CB8AC3E}">
        <p14:creationId xmlns:p14="http://schemas.microsoft.com/office/powerpoint/2010/main" val="1862949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17</a:t>
            </a:fld>
            <a:endParaRPr lang="zh-CN" altLang="en-US"/>
          </a:p>
        </p:txBody>
      </p:sp>
    </p:spTree>
    <p:extLst>
      <p:ext uri="{BB962C8B-B14F-4D97-AF65-F5344CB8AC3E}">
        <p14:creationId xmlns:p14="http://schemas.microsoft.com/office/powerpoint/2010/main" val="559776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18</a:t>
            </a:fld>
            <a:endParaRPr lang="zh-CN" altLang="en-US"/>
          </a:p>
        </p:txBody>
      </p:sp>
    </p:spTree>
    <p:extLst>
      <p:ext uri="{BB962C8B-B14F-4D97-AF65-F5344CB8AC3E}">
        <p14:creationId xmlns:p14="http://schemas.microsoft.com/office/powerpoint/2010/main" val="4035372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19</a:t>
            </a:fld>
            <a:endParaRPr lang="zh-CN" altLang="en-US"/>
          </a:p>
        </p:txBody>
      </p:sp>
    </p:spTree>
    <p:extLst>
      <p:ext uri="{BB962C8B-B14F-4D97-AF65-F5344CB8AC3E}">
        <p14:creationId xmlns:p14="http://schemas.microsoft.com/office/powerpoint/2010/main" val="197731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a:t>
            </a:fld>
            <a:endParaRPr lang="zh-CN" altLang="en-US"/>
          </a:p>
        </p:txBody>
      </p:sp>
    </p:spTree>
    <p:extLst>
      <p:ext uri="{BB962C8B-B14F-4D97-AF65-F5344CB8AC3E}">
        <p14:creationId xmlns:p14="http://schemas.microsoft.com/office/powerpoint/2010/main" val="687193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4</a:t>
            </a:fld>
            <a:endParaRPr lang="zh-CN" altLang="en-US"/>
          </a:p>
        </p:txBody>
      </p:sp>
    </p:spTree>
    <p:extLst>
      <p:ext uri="{BB962C8B-B14F-4D97-AF65-F5344CB8AC3E}">
        <p14:creationId xmlns:p14="http://schemas.microsoft.com/office/powerpoint/2010/main" val="3607025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5</a:t>
            </a:fld>
            <a:endParaRPr lang="zh-CN" altLang="en-US"/>
          </a:p>
        </p:txBody>
      </p:sp>
    </p:spTree>
    <p:extLst>
      <p:ext uri="{BB962C8B-B14F-4D97-AF65-F5344CB8AC3E}">
        <p14:creationId xmlns:p14="http://schemas.microsoft.com/office/powerpoint/2010/main" val="496234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7</a:t>
            </a:fld>
            <a:endParaRPr lang="zh-CN" altLang="en-US"/>
          </a:p>
        </p:txBody>
      </p:sp>
    </p:spTree>
    <p:extLst>
      <p:ext uri="{BB962C8B-B14F-4D97-AF65-F5344CB8AC3E}">
        <p14:creationId xmlns:p14="http://schemas.microsoft.com/office/powerpoint/2010/main" val="213887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9</a:t>
            </a:fld>
            <a:endParaRPr lang="zh-CN" altLang="en-US"/>
          </a:p>
        </p:txBody>
      </p:sp>
    </p:spTree>
    <p:extLst>
      <p:ext uri="{BB962C8B-B14F-4D97-AF65-F5344CB8AC3E}">
        <p14:creationId xmlns:p14="http://schemas.microsoft.com/office/powerpoint/2010/main" val="1950003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10</a:t>
            </a:fld>
            <a:endParaRPr lang="zh-CN" altLang="en-US"/>
          </a:p>
        </p:txBody>
      </p:sp>
    </p:spTree>
    <p:extLst>
      <p:ext uri="{BB962C8B-B14F-4D97-AF65-F5344CB8AC3E}">
        <p14:creationId xmlns:p14="http://schemas.microsoft.com/office/powerpoint/2010/main" val="277728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11</a:t>
            </a:fld>
            <a:endParaRPr lang="zh-CN" altLang="en-US"/>
          </a:p>
        </p:txBody>
      </p:sp>
    </p:spTree>
    <p:extLst>
      <p:ext uri="{BB962C8B-B14F-4D97-AF65-F5344CB8AC3E}">
        <p14:creationId xmlns:p14="http://schemas.microsoft.com/office/powerpoint/2010/main" val="83523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12</a:t>
            </a:fld>
            <a:endParaRPr lang="zh-CN" altLang="en-US"/>
          </a:p>
        </p:txBody>
      </p:sp>
    </p:spTree>
    <p:extLst>
      <p:ext uri="{BB962C8B-B14F-4D97-AF65-F5344CB8AC3E}">
        <p14:creationId xmlns:p14="http://schemas.microsoft.com/office/powerpoint/2010/main" val="2505156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3"/>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84139" y="1520026"/>
            <a:ext cx="7570651" cy="1246495"/>
          </a:xfrm>
          <a:prstGeom prst="rect">
            <a:avLst/>
          </a:prstGeom>
          <a:noFill/>
          <a:effectLst/>
        </p:spPr>
        <p:txBody>
          <a:bodyPr wrap="square" rtlCol="0">
            <a:spAutoFit/>
          </a:bodyPr>
          <a:lstStyle/>
          <a:p>
            <a:pPr algn="ctr"/>
            <a:r>
              <a:rPr lang="en-US" sz="2500">
                <a:solidFill>
                  <a:schemeClr val="bg1"/>
                </a:solidFill>
                <a:latin typeface="Times New Roman" panose="02020603050405020304" pitchFamily="18" charset="0"/>
                <a:cs typeface="Times New Roman" panose="02020603050405020304" pitchFamily="18" charset="0"/>
              </a:rPr>
              <a:t>ĐỀ TÀI </a:t>
            </a:r>
          </a:p>
          <a:p>
            <a:pPr algn="ctr"/>
            <a:r>
              <a:rPr lang="en-US" sz="2500">
                <a:solidFill>
                  <a:schemeClr val="bg1"/>
                </a:solidFill>
                <a:latin typeface="Times New Roman" panose="02020603050405020304" pitchFamily="18" charset="0"/>
                <a:cs typeface="Times New Roman" panose="02020603050405020304" pitchFamily="18" charset="0"/>
              </a:rPr>
              <a:t>XÂY DỰNG ỨNG DỤNG </a:t>
            </a:r>
            <a:br>
              <a:rPr lang="en-US" sz="2500">
                <a:solidFill>
                  <a:schemeClr val="bg1"/>
                </a:solidFill>
                <a:latin typeface="Times New Roman" panose="02020603050405020304" pitchFamily="18" charset="0"/>
                <a:cs typeface="Times New Roman" panose="02020603050405020304" pitchFamily="18" charset="0"/>
              </a:rPr>
            </a:br>
            <a:r>
              <a:rPr lang="en-US" sz="2500">
                <a:solidFill>
                  <a:schemeClr val="bg1"/>
                </a:solidFill>
                <a:latin typeface="Times New Roman" panose="02020603050405020304" pitchFamily="18" charset="0"/>
                <a:cs typeface="Times New Roman" panose="02020603050405020304" pitchFamily="18" charset="0"/>
              </a:rPr>
              <a:t>QUẢN LÝ CHĂM SÓC XE</a:t>
            </a:r>
            <a:endParaRPr lang="en-US" sz="2500">
              <a:solidFill>
                <a:schemeClr val="bg1"/>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85458" y="261580"/>
            <a:ext cx="9335589" cy="861774"/>
          </a:xfrm>
          <a:prstGeom prst="rect">
            <a:avLst/>
          </a:prstGeom>
          <a:noFill/>
          <a:effectLst/>
        </p:spPr>
        <p:txBody>
          <a:bodyPr wrap="square" rtlCol="0">
            <a:spAutoFit/>
          </a:bodyPr>
          <a:lstStyle/>
          <a:p>
            <a:pPr algn="ctr"/>
            <a:r>
              <a:rPr lang="en-US" sz="2500">
                <a:solidFill>
                  <a:schemeClr val="bg1"/>
                </a:solidFill>
                <a:latin typeface="Times New Roman" panose="02020603050405020304" pitchFamily="18" charset="0"/>
                <a:cs typeface="Times New Roman" panose="02020603050405020304" pitchFamily="18" charset="0"/>
              </a:rPr>
              <a:t>TR</a:t>
            </a:r>
            <a:r>
              <a:rPr lang="vi-VN" sz="2500">
                <a:solidFill>
                  <a:schemeClr val="bg1"/>
                </a:solidFill>
                <a:latin typeface="Times New Roman" panose="02020603050405020304" pitchFamily="18" charset="0"/>
                <a:cs typeface="Times New Roman" panose="02020603050405020304" pitchFamily="18" charset="0"/>
              </a:rPr>
              <a:t>Ư</a:t>
            </a:r>
            <a:r>
              <a:rPr lang="en-US" sz="2500">
                <a:solidFill>
                  <a:schemeClr val="bg1"/>
                </a:solidFill>
                <a:latin typeface="Times New Roman" panose="02020603050405020304" pitchFamily="18" charset="0"/>
                <a:cs typeface="Times New Roman" panose="02020603050405020304" pitchFamily="18" charset="0"/>
              </a:rPr>
              <a:t>ỜNG ĐẠI HỌC S</a:t>
            </a:r>
            <a:r>
              <a:rPr lang="vi-VN" sz="2500">
                <a:solidFill>
                  <a:schemeClr val="bg1"/>
                </a:solidFill>
                <a:latin typeface="Times New Roman" panose="02020603050405020304" pitchFamily="18" charset="0"/>
                <a:cs typeface="Times New Roman" panose="02020603050405020304" pitchFamily="18" charset="0"/>
              </a:rPr>
              <a:t>Ư</a:t>
            </a:r>
            <a:r>
              <a:rPr lang="en-US" sz="2500">
                <a:solidFill>
                  <a:schemeClr val="bg1"/>
                </a:solidFill>
                <a:latin typeface="Times New Roman" panose="02020603050405020304" pitchFamily="18" charset="0"/>
                <a:cs typeface="Times New Roman" panose="02020603050405020304" pitchFamily="18" charset="0"/>
              </a:rPr>
              <a:t> PHẠM KỸ THUẬT </a:t>
            </a:r>
            <a:endParaRPr lang="en-US" sz="2500" smtClean="0">
              <a:solidFill>
                <a:schemeClr val="bg1"/>
              </a:solidFill>
              <a:latin typeface="Times New Roman" panose="02020603050405020304" pitchFamily="18" charset="0"/>
              <a:cs typeface="Times New Roman" panose="02020603050405020304" pitchFamily="18" charset="0"/>
            </a:endParaRPr>
          </a:p>
          <a:p>
            <a:pPr algn="ctr"/>
            <a:r>
              <a:rPr lang="en-US" sz="2500" smtClean="0">
                <a:solidFill>
                  <a:schemeClr val="bg1"/>
                </a:solidFill>
                <a:latin typeface="Times New Roman" panose="02020603050405020304" pitchFamily="18" charset="0"/>
                <a:cs typeface="Times New Roman" panose="02020603050405020304" pitchFamily="18" charset="0"/>
              </a:rPr>
              <a:t>THÀNH </a:t>
            </a:r>
            <a:r>
              <a:rPr lang="en-US" sz="2500">
                <a:solidFill>
                  <a:schemeClr val="bg1"/>
                </a:solidFill>
                <a:latin typeface="Times New Roman" panose="02020603050405020304" pitchFamily="18" charset="0"/>
                <a:cs typeface="Times New Roman" panose="02020603050405020304" pitchFamily="18" charset="0"/>
              </a:rPr>
              <a:t>PHỐ HỒ CHÍ MINH</a:t>
            </a:r>
            <a:endParaRPr lang="en-US" altLang="zh-CN" sz="2500">
              <a:solidFill>
                <a:schemeClr val="bg1"/>
              </a:solidFill>
              <a:effectLst/>
              <a:latin typeface="微软雅黑" panose="020B0503020204020204" charset="-122"/>
              <a:ea typeface="微软雅黑" panose="020B0503020204020204" charset="-122"/>
            </a:endParaRPr>
          </a:p>
        </p:txBody>
      </p:sp>
      <p:sp>
        <p:nvSpPr>
          <p:cNvPr id="3" name="文本框 2"/>
          <p:cNvSpPr txBox="1"/>
          <p:nvPr/>
        </p:nvSpPr>
        <p:spPr>
          <a:xfrm>
            <a:off x="2011900" y="3915239"/>
            <a:ext cx="5868719" cy="1938992"/>
          </a:xfrm>
          <a:prstGeom prst="rect">
            <a:avLst/>
          </a:prstGeom>
          <a:noFill/>
        </p:spPr>
        <p:txBody>
          <a:bodyPr wrap="square" rtlCol="0">
            <a:spAutoFit/>
          </a:bodyPr>
          <a:lstStyle/>
          <a:p>
            <a:r>
              <a:rPr lang="en-US" sz="2000" err="1">
                <a:solidFill>
                  <a:srgbClr val="00FFFF"/>
                </a:solidFill>
                <a:latin typeface="Times New Roman" panose="02020603050405020304" pitchFamily="18" charset="0"/>
                <a:cs typeface="Times New Roman" panose="02020603050405020304" pitchFamily="18" charset="0"/>
              </a:rPr>
              <a:t>Giáo</a:t>
            </a:r>
            <a:r>
              <a:rPr lang="en-US" sz="2000">
                <a:solidFill>
                  <a:srgbClr val="00FFFF"/>
                </a:solidFill>
                <a:latin typeface="Times New Roman" panose="02020603050405020304" pitchFamily="18" charset="0"/>
                <a:cs typeface="Times New Roman" panose="02020603050405020304" pitchFamily="18" charset="0"/>
              </a:rPr>
              <a:t> </a:t>
            </a:r>
            <a:r>
              <a:rPr lang="en-US" sz="2000" err="1">
                <a:solidFill>
                  <a:srgbClr val="00FFFF"/>
                </a:solidFill>
                <a:latin typeface="Times New Roman" panose="02020603050405020304" pitchFamily="18" charset="0"/>
                <a:cs typeface="Times New Roman" panose="02020603050405020304" pitchFamily="18" charset="0"/>
              </a:rPr>
              <a:t>viên</a:t>
            </a:r>
            <a:r>
              <a:rPr lang="en-US" sz="2000">
                <a:solidFill>
                  <a:srgbClr val="00FFFF"/>
                </a:solidFill>
                <a:latin typeface="Times New Roman" panose="02020603050405020304" pitchFamily="18" charset="0"/>
                <a:cs typeface="Times New Roman" panose="02020603050405020304" pitchFamily="18" charset="0"/>
              </a:rPr>
              <a:t> h</a:t>
            </a:r>
            <a:r>
              <a:rPr lang="vi-VN" sz="2000">
                <a:solidFill>
                  <a:srgbClr val="00FFFF"/>
                </a:solidFill>
                <a:latin typeface="Times New Roman" panose="02020603050405020304" pitchFamily="18" charset="0"/>
                <a:cs typeface="Times New Roman" panose="02020603050405020304" pitchFamily="18" charset="0"/>
              </a:rPr>
              <a:t>ư</a:t>
            </a:r>
            <a:r>
              <a:rPr lang="en-US" sz="2000" err="1">
                <a:solidFill>
                  <a:srgbClr val="00FFFF"/>
                </a:solidFill>
                <a:latin typeface="Times New Roman" panose="02020603050405020304" pitchFamily="18" charset="0"/>
                <a:cs typeface="Times New Roman" panose="02020603050405020304" pitchFamily="18" charset="0"/>
              </a:rPr>
              <a:t>ớng</a:t>
            </a:r>
            <a:r>
              <a:rPr lang="en-US" sz="2000">
                <a:solidFill>
                  <a:srgbClr val="00FFFF"/>
                </a:solidFill>
                <a:latin typeface="Times New Roman" panose="02020603050405020304" pitchFamily="18" charset="0"/>
                <a:cs typeface="Times New Roman" panose="02020603050405020304" pitchFamily="18" charset="0"/>
              </a:rPr>
              <a:t> </a:t>
            </a:r>
            <a:r>
              <a:rPr lang="en-US" sz="2000" err="1">
                <a:solidFill>
                  <a:srgbClr val="00FFFF"/>
                </a:solidFill>
                <a:latin typeface="Times New Roman" panose="02020603050405020304" pitchFamily="18" charset="0"/>
                <a:cs typeface="Times New Roman" panose="02020603050405020304" pitchFamily="18" charset="0"/>
              </a:rPr>
              <a:t>dẫn</a:t>
            </a:r>
            <a:r>
              <a:rPr lang="en-US" sz="2000">
                <a:solidFill>
                  <a:srgbClr val="00FFFF"/>
                </a:solidFill>
                <a:latin typeface="Times New Roman" panose="02020603050405020304" pitchFamily="18" charset="0"/>
                <a:cs typeface="Times New Roman" panose="02020603050405020304" pitchFamily="18" charset="0"/>
              </a:rPr>
              <a:t>: </a:t>
            </a:r>
            <a:r>
              <a:rPr lang="en-US" sz="2000" err="1">
                <a:solidFill>
                  <a:srgbClr val="00FFFF"/>
                </a:solidFill>
                <a:latin typeface="Times New Roman" panose="02020603050405020304" pitchFamily="18" charset="0"/>
                <a:cs typeface="Times New Roman" panose="02020603050405020304" pitchFamily="18" charset="0"/>
              </a:rPr>
              <a:t>Ths</a:t>
            </a:r>
            <a:r>
              <a:rPr lang="en-US" sz="2000">
                <a:solidFill>
                  <a:srgbClr val="00FFFF"/>
                </a:solidFill>
                <a:latin typeface="Times New Roman" panose="02020603050405020304" pitchFamily="18" charset="0"/>
                <a:cs typeface="Times New Roman" panose="02020603050405020304" pitchFamily="18" charset="0"/>
              </a:rPr>
              <a:t>. </a:t>
            </a:r>
            <a:r>
              <a:rPr lang="en-US" sz="2000" err="1">
                <a:solidFill>
                  <a:srgbClr val="00FFFF"/>
                </a:solidFill>
                <a:latin typeface="Times New Roman" panose="02020603050405020304" pitchFamily="18" charset="0"/>
                <a:cs typeface="Times New Roman" panose="02020603050405020304" pitchFamily="18" charset="0"/>
              </a:rPr>
              <a:t>Trần</a:t>
            </a:r>
            <a:r>
              <a:rPr lang="en-US" sz="2000">
                <a:solidFill>
                  <a:srgbClr val="00FFFF"/>
                </a:solidFill>
                <a:latin typeface="Times New Roman" panose="02020603050405020304" pitchFamily="18" charset="0"/>
                <a:cs typeface="Times New Roman" panose="02020603050405020304" pitchFamily="18" charset="0"/>
              </a:rPr>
              <a:t> </a:t>
            </a:r>
            <a:r>
              <a:rPr lang="en-US" sz="2000" err="1">
                <a:solidFill>
                  <a:srgbClr val="00FFFF"/>
                </a:solidFill>
                <a:latin typeface="Times New Roman" panose="02020603050405020304" pitchFamily="18" charset="0"/>
                <a:cs typeface="Times New Roman" panose="02020603050405020304" pitchFamily="18" charset="0"/>
              </a:rPr>
              <a:t>Công</a:t>
            </a:r>
            <a:r>
              <a:rPr lang="en-US" sz="2000">
                <a:solidFill>
                  <a:srgbClr val="00FFFF"/>
                </a:solidFill>
                <a:latin typeface="Times New Roman" panose="02020603050405020304" pitchFamily="18" charset="0"/>
                <a:cs typeface="Times New Roman" panose="02020603050405020304" pitchFamily="18" charset="0"/>
              </a:rPr>
              <a:t> </a:t>
            </a:r>
            <a:r>
              <a:rPr lang="en-US" sz="2000" err="1">
                <a:solidFill>
                  <a:srgbClr val="00FFFF"/>
                </a:solidFill>
                <a:latin typeface="Times New Roman" panose="02020603050405020304" pitchFamily="18" charset="0"/>
                <a:cs typeface="Times New Roman" panose="02020603050405020304" pitchFamily="18" charset="0"/>
              </a:rPr>
              <a:t>Tú</a:t>
            </a:r>
            <a:endParaRPr lang="en-US" sz="2000">
              <a:solidFill>
                <a:srgbClr val="00FFFF"/>
              </a:solidFill>
              <a:latin typeface="Times New Roman" panose="02020603050405020304" pitchFamily="18" charset="0"/>
              <a:cs typeface="Times New Roman" panose="02020603050405020304" pitchFamily="18" charset="0"/>
            </a:endParaRPr>
          </a:p>
          <a:p>
            <a:r>
              <a:rPr lang="en-US" sz="2000" err="1">
                <a:solidFill>
                  <a:srgbClr val="00FFFF"/>
                </a:solidFill>
                <a:latin typeface="Times New Roman" panose="02020603050405020304" pitchFamily="18" charset="0"/>
                <a:cs typeface="Times New Roman" panose="02020603050405020304" pitchFamily="18" charset="0"/>
              </a:rPr>
              <a:t>Sinh</a:t>
            </a:r>
            <a:r>
              <a:rPr lang="en-US" sz="2000">
                <a:solidFill>
                  <a:srgbClr val="00FFFF"/>
                </a:solidFill>
                <a:latin typeface="Times New Roman" panose="02020603050405020304" pitchFamily="18" charset="0"/>
                <a:cs typeface="Times New Roman" panose="02020603050405020304" pitchFamily="18" charset="0"/>
              </a:rPr>
              <a:t> </a:t>
            </a:r>
            <a:r>
              <a:rPr lang="en-US" sz="2000" err="1">
                <a:solidFill>
                  <a:srgbClr val="00FFFF"/>
                </a:solidFill>
                <a:latin typeface="Times New Roman" panose="02020603050405020304" pitchFamily="18" charset="0"/>
                <a:cs typeface="Times New Roman" panose="02020603050405020304" pitchFamily="18" charset="0"/>
              </a:rPr>
              <a:t>viên</a:t>
            </a:r>
            <a:r>
              <a:rPr lang="en-US" sz="2000">
                <a:solidFill>
                  <a:srgbClr val="00FFFF"/>
                </a:solidFill>
                <a:latin typeface="Times New Roman" panose="02020603050405020304" pitchFamily="18" charset="0"/>
                <a:cs typeface="Times New Roman" panose="02020603050405020304" pitchFamily="18" charset="0"/>
              </a:rPr>
              <a:t> </a:t>
            </a:r>
            <a:r>
              <a:rPr lang="en-US" sz="2000" err="1">
                <a:solidFill>
                  <a:srgbClr val="00FFFF"/>
                </a:solidFill>
                <a:latin typeface="Times New Roman" panose="02020603050405020304" pitchFamily="18" charset="0"/>
                <a:cs typeface="Times New Roman" panose="02020603050405020304" pitchFamily="18" charset="0"/>
              </a:rPr>
              <a:t>thực</a:t>
            </a:r>
            <a:r>
              <a:rPr lang="en-US" sz="2000">
                <a:solidFill>
                  <a:srgbClr val="00FFFF"/>
                </a:solidFill>
                <a:latin typeface="Times New Roman" panose="02020603050405020304" pitchFamily="18" charset="0"/>
                <a:cs typeface="Times New Roman" panose="02020603050405020304" pitchFamily="18" charset="0"/>
              </a:rPr>
              <a:t> </a:t>
            </a:r>
            <a:r>
              <a:rPr lang="en-US" sz="2000" err="1">
                <a:solidFill>
                  <a:srgbClr val="00FFFF"/>
                </a:solidFill>
                <a:latin typeface="Times New Roman" panose="02020603050405020304" pitchFamily="18" charset="0"/>
                <a:cs typeface="Times New Roman" panose="02020603050405020304" pitchFamily="18" charset="0"/>
              </a:rPr>
              <a:t>hiện</a:t>
            </a:r>
            <a:r>
              <a:rPr lang="en-US" sz="2000">
                <a:solidFill>
                  <a:srgbClr val="00FFFF"/>
                </a:solidFill>
                <a:latin typeface="Times New Roman" panose="02020603050405020304" pitchFamily="18" charset="0"/>
                <a:cs typeface="Times New Roman" panose="02020603050405020304" pitchFamily="18" charset="0"/>
              </a:rPr>
              <a:t>: </a:t>
            </a:r>
            <a:r>
              <a:rPr lang="en-US" sz="2000" err="1">
                <a:solidFill>
                  <a:srgbClr val="00FFFF"/>
                </a:solidFill>
                <a:latin typeface="Times New Roman" panose="02020603050405020304" pitchFamily="18" charset="0"/>
                <a:cs typeface="Times New Roman" panose="02020603050405020304" pitchFamily="18" charset="0"/>
              </a:rPr>
              <a:t>Đào</a:t>
            </a:r>
            <a:r>
              <a:rPr lang="en-US" sz="2000">
                <a:solidFill>
                  <a:srgbClr val="00FFFF"/>
                </a:solidFill>
                <a:latin typeface="Times New Roman" panose="02020603050405020304" pitchFamily="18" charset="0"/>
                <a:cs typeface="Times New Roman" panose="02020603050405020304" pitchFamily="18" charset="0"/>
              </a:rPr>
              <a:t> S</a:t>
            </a:r>
            <a:r>
              <a:rPr lang="vi-VN" sz="2000">
                <a:solidFill>
                  <a:srgbClr val="00FFFF"/>
                </a:solidFill>
                <a:latin typeface="Times New Roman" panose="02020603050405020304" pitchFamily="18" charset="0"/>
                <a:cs typeface="Times New Roman" panose="02020603050405020304" pitchFamily="18" charset="0"/>
              </a:rPr>
              <a:t>ơ</a:t>
            </a:r>
            <a:r>
              <a:rPr lang="en-US" sz="2000">
                <a:solidFill>
                  <a:srgbClr val="00FFFF"/>
                </a:solidFill>
                <a:latin typeface="Times New Roman" panose="02020603050405020304" pitchFamily="18" charset="0"/>
                <a:cs typeface="Times New Roman" panose="02020603050405020304" pitchFamily="18" charset="0"/>
              </a:rPr>
              <a:t>n </a:t>
            </a:r>
            <a:r>
              <a:rPr lang="en-US" sz="2000" err="1">
                <a:solidFill>
                  <a:srgbClr val="00FFFF"/>
                </a:solidFill>
                <a:latin typeface="Times New Roman" panose="02020603050405020304" pitchFamily="18" charset="0"/>
                <a:cs typeface="Times New Roman" panose="02020603050405020304" pitchFamily="18" charset="0"/>
              </a:rPr>
              <a:t>Tùng</a:t>
            </a:r>
            <a:r>
              <a:rPr lang="en-US" sz="2000">
                <a:solidFill>
                  <a:srgbClr val="00FFFF"/>
                </a:solidFill>
                <a:latin typeface="Times New Roman" panose="02020603050405020304" pitchFamily="18" charset="0"/>
                <a:cs typeface="Times New Roman" panose="02020603050405020304" pitchFamily="18" charset="0"/>
              </a:rPr>
              <a:t> </a:t>
            </a:r>
          </a:p>
          <a:p>
            <a:r>
              <a:rPr lang="en-US" sz="2000">
                <a:solidFill>
                  <a:srgbClr val="00FFFF"/>
                </a:solidFill>
                <a:latin typeface="Times New Roman" panose="02020603050405020304" pitchFamily="18" charset="0"/>
                <a:cs typeface="Times New Roman" panose="02020603050405020304" pitchFamily="18" charset="0"/>
              </a:rPr>
              <a:t>		    Mssv:17110249</a:t>
            </a:r>
          </a:p>
          <a:p>
            <a:r>
              <a:rPr lang="en-US" sz="2000">
                <a:solidFill>
                  <a:srgbClr val="00FFFF"/>
                </a:solidFill>
                <a:latin typeface="Times New Roman" panose="02020603050405020304" pitchFamily="18" charset="0"/>
                <a:cs typeface="Times New Roman" panose="02020603050405020304" pitchFamily="18" charset="0"/>
              </a:rPr>
              <a:t>		    Hoàng Tiến Thành </a:t>
            </a:r>
          </a:p>
          <a:p>
            <a:r>
              <a:rPr lang="en-US" sz="2000">
                <a:solidFill>
                  <a:srgbClr val="00FFFF"/>
                </a:solidFill>
                <a:latin typeface="Times New Roman" panose="02020603050405020304" pitchFamily="18" charset="0"/>
                <a:cs typeface="Times New Roman" panose="02020603050405020304" pitchFamily="18" charset="0"/>
              </a:rPr>
              <a:t>		    </a:t>
            </a:r>
            <a:r>
              <a:rPr lang="en-US" sz="2000" err="1">
                <a:solidFill>
                  <a:srgbClr val="00FFFF"/>
                </a:solidFill>
                <a:latin typeface="Times New Roman" panose="02020603050405020304" pitchFamily="18" charset="0"/>
                <a:cs typeface="Times New Roman" panose="02020603050405020304" pitchFamily="18" charset="0"/>
              </a:rPr>
              <a:t>Mssv</a:t>
            </a:r>
            <a:r>
              <a:rPr lang="en-US" sz="2000">
                <a:solidFill>
                  <a:srgbClr val="00FFFF"/>
                </a:solidFill>
                <a:latin typeface="Times New Roman" panose="02020603050405020304" pitchFamily="18" charset="0"/>
                <a:cs typeface="Times New Roman" panose="02020603050405020304" pitchFamily="18" charset="0"/>
              </a:rPr>
              <a:t>: 17110224</a:t>
            </a:r>
          </a:p>
          <a:p>
            <a:endParaRPr lang="en-US" sz="2000">
              <a:solidFill>
                <a:srgbClr val="00FFFF"/>
              </a:solidFill>
              <a:latin typeface="Times New Roman" panose="02020603050405020304" pitchFamily="18" charset="0"/>
              <a:cs typeface="Times New Roman" panose="02020603050405020304" pitchFamily="18" charset="0"/>
            </a:endParaRPr>
          </a:p>
        </p:txBody>
      </p:sp>
      <p:pic>
        <p:nvPicPr>
          <p:cNvPr id="5" name="Audio Machine - Breath and Life">
            <a:hlinkClick r:id="" action="ppaction://media"/>
          </p:cNvPr>
          <p:cNvPicPr>
            <a:picLocks noChangeAspect="1"/>
          </p:cNvPicPr>
          <p:nvPr>
            <a:audioFile r:link="rId2"/>
            <p:extLst>
              <p:ext uri="{DAA4B4D4-6D71-4841-9C94-3DE7FCFB9230}">
                <p14:media xmlns:p14="http://schemas.microsoft.com/office/powerpoint/2010/main" r:embed="rId1">
                  <p14:fade in="750"/>
                </p14:media>
              </p:ext>
            </p:extLst>
          </p:nvPr>
        </p:nvPicPr>
        <p:blipFill>
          <a:blip r:embed="rId5"/>
          <a:stretch>
            <a:fillRect/>
          </a:stretch>
        </p:blipFill>
        <p:spPr>
          <a:xfrm>
            <a:off x="-695058" y="124626"/>
            <a:ext cx="609600" cy="609600"/>
          </a:xfrm>
          <a:prstGeom prst="rect">
            <a:avLst/>
          </a:prstGeom>
        </p:spPr>
      </p:pic>
      <p:pic>
        <p:nvPicPr>
          <p:cNvPr id="9" name="Picture 8">
            <a:extLst>
              <a:ext uri="{FF2B5EF4-FFF2-40B4-BE49-F238E27FC236}">
                <a16:creationId xmlns:a16="http://schemas.microsoft.com/office/drawing/2014/main" id="{8A8D9CE1-F68E-4D0E-BDB4-D25F8D84DD74}"/>
              </a:ext>
            </a:extLst>
          </p:cNvPr>
          <p:cNvPicPr>
            <a:picLocks noChangeAspect="1"/>
          </p:cNvPicPr>
          <p:nvPr/>
        </p:nvPicPr>
        <p:blipFill>
          <a:blip r:embed="rId6"/>
          <a:stretch>
            <a:fillRect/>
          </a:stretch>
        </p:blipFill>
        <p:spPr>
          <a:xfrm>
            <a:off x="9250131" y="0"/>
            <a:ext cx="3011538" cy="2509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1"/>
                                        </p:tgtEl>
                                        <p:attrNameLst>
                                          <p:attrName>ppt_y</p:attrName>
                                        </p:attrNameLst>
                                      </p:cBhvr>
                                      <p:tavLst>
                                        <p:tav tm="0">
                                          <p:val>
                                            <p:strVal val="#ppt_y"/>
                                          </p:val>
                                        </p:tav>
                                        <p:tav tm="100000">
                                          <p:val>
                                            <p:strVal val="#ppt_y"/>
                                          </p:val>
                                        </p:tav>
                                      </p:tavLst>
                                    </p:anim>
                                    <p:anim calcmode="lin" valueType="num">
                                      <p:cBhvr>
                                        <p:cTn id="18"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1"/>
                                        </p:tgtEl>
                                      </p:cBhvr>
                                    </p:animEffect>
                                  </p:childTnLst>
                                </p:cTn>
                              </p:par>
                            </p:childTnLst>
                          </p:cTn>
                        </p:par>
                        <p:par>
                          <p:cTn id="21" fill="hold">
                            <p:stCondLst>
                              <p:cond delay="2650"/>
                            </p:stCondLst>
                            <p:childTnLst>
                              <p:par>
                                <p:cTn id="22" presetID="12" presetClass="entr" presetSubtype="4"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p:tgtEl>
                                          <p:spTgt spid="3"/>
                                        </p:tgtEl>
                                        <p:attrNameLst>
                                          <p:attrName>ppt_y</p:attrName>
                                        </p:attrNameLst>
                                      </p:cBhvr>
                                      <p:tavLst>
                                        <p:tav tm="0">
                                          <p:val>
                                            <p:strVal val="#ppt_y+#ppt_h*1.125000"/>
                                          </p:val>
                                        </p:tav>
                                        <p:tav tm="100000">
                                          <p:val>
                                            <p:strVal val="#ppt_y"/>
                                          </p:val>
                                        </p:tav>
                                      </p:tavLst>
                                    </p:anim>
                                    <p:animEffect transition="in" filter="wipe(up)">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repeatCount="indefinite" fill="remove" display="0">
                  <p:stCondLst>
                    <p:cond delay="indefinite"/>
                  </p:stCondLst>
                  <p:endCondLst>
                    <p:cond evt="onStopAudio" delay="0">
                      <p:tgtEl>
                        <p:sldTgt/>
                      </p:tgtEl>
                    </p:cond>
                  </p:endCondLst>
                </p:cTn>
                <p:tgtEl>
                  <p:spTgt spid="5"/>
                </p:tgtEl>
              </p:cMediaNode>
            </p:audio>
          </p:childTnLst>
        </p:cTn>
      </p:par>
    </p:tnLst>
    <p:bldLst>
      <p:bldP spid="11" grpId="0"/>
      <p:bldP spid="1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1038664" y="377190"/>
            <a:ext cx="5235575" cy="553998"/>
          </a:xfrm>
          <a:prstGeom prst="rect">
            <a:avLst/>
          </a:prstGeom>
          <a:noFill/>
        </p:spPr>
        <p:txBody>
          <a:bodyPr wrap="square" rtlCol="0">
            <a:spAutoFit/>
          </a:bodyPr>
          <a:lstStyle/>
          <a:p>
            <a:r>
              <a:rPr lang="en-US" altLang="zh-CN" sz="3000" b="1" smtClean="0">
                <a:solidFill>
                  <a:srgbClr val="10FBFE"/>
                </a:solidFill>
                <a:latin typeface="Times New Roman" panose="02020603050405020304" pitchFamily="18" charset="0"/>
                <a:ea typeface="微软雅黑" panose="020B0503020204020204" charset="-122"/>
                <a:cs typeface="Times New Roman" panose="02020603050405020304" pitchFamily="18" charset="0"/>
              </a:rPr>
              <a:t>THIẾT KẾ PHẦN MỀM</a:t>
            </a:r>
            <a:endParaRPr lang="zh-CN" altLang="en-US" sz="3000" b="1">
              <a:solidFill>
                <a:srgbClr val="10FBFE"/>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cxnSp>
        <p:nvCxnSpPr>
          <p:cNvPr id="34" name="直接连接符 33"/>
          <p:cNvCxnSpPr/>
          <p:nvPr/>
        </p:nvCxnSpPr>
        <p:spPr>
          <a:xfrm>
            <a:off x="5983288" y="1992948"/>
            <a:ext cx="0" cy="361315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795010" y="3064193"/>
            <a:ext cx="377825" cy="37782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文本框 7"/>
          <p:cNvSpPr txBox="1"/>
          <p:nvPr/>
        </p:nvSpPr>
        <p:spPr>
          <a:xfrm>
            <a:off x="7927461" y="27686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01</a:t>
            </a:r>
          </a:p>
        </p:txBody>
      </p:sp>
      <p:sp>
        <p:nvSpPr>
          <p:cNvPr id="14" name="圆角矩形 8"/>
          <p:cNvSpPr/>
          <p:nvPr/>
        </p:nvSpPr>
        <p:spPr>
          <a:xfrm>
            <a:off x="8925046" y="37338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rgbClr val="00FFFF"/>
                </a:solidFill>
                <a:latin typeface="Times New Roman" panose="02020603050405020304" pitchFamily="18" charset="0"/>
                <a:cs typeface="Times New Roman" panose="02020603050405020304" pitchFamily="18" charset="0"/>
              </a:rPr>
              <a:t>Thiết kế cơ sở dữ liệu</a:t>
            </a:r>
            <a:endParaRPr lang="en-US" sz="2000" dirty="0">
              <a:solidFill>
                <a:srgbClr val="00FFFF"/>
              </a:solidFill>
              <a:latin typeface="Times New Roman" panose="02020603050405020304" pitchFamily="18" charset="0"/>
              <a:cs typeface="Times New Roman" panose="02020603050405020304" pitchFamily="18" charset="0"/>
            </a:endParaRPr>
          </a:p>
        </p:txBody>
      </p:sp>
      <p:pic>
        <p:nvPicPr>
          <p:cNvPr id="15" name="Picture Placeholder 10">
            <a:extLst>
              <a:ext uri="{FF2B5EF4-FFF2-40B4-BE49-F238E27FC236}">
                <a16:creationId xmlns:a16="http://schemas.microsoft.com/office/drawing/2014/main" id="{C041B981-541E-42B7-8C00-396E6F20007F}"/>
              </a:ext>
            </a:extLst>
          </p:cNvPr>
          <p:cNvPicPr>
            <a:picLocks noChangeAspect="1"/>
          </p:cNvPicPr>
          <p:nvPr/>
        </p:nvPicPr>
        <p:blipFill>
          <a:blip r:embed="rId3"/>
          <a:stretch>
            <a:fillRect/>
          </a:stretch>
        </p:blipFill>
        <p:spPr>
          <a:xfrm>
            <a:off x="0" y="1793966"/>
            <a:ext cx="5726651" cy="3526971"/>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935188443"/>
              </p:ext>
            </p:extLst>
          </p:nvPr>
        </p:nvGraphicFramePr>
        <p:xfrm>
          <a:off x="6274239" y="1415142"/>
          <a:ext cx="5830887" cy="4284617"/>
        </p:xfrm>
        <a:graphic>
          <a:graphicData uri="http://schemas.openxmlformats.org/drawingml/2006/table">
            <a:tbl>
              <a:tblPr firstRow="1" firstCol="1" bandRow="1">
                <a:tableStyleId>{5C22544A-7EE6-4342-B048-85BDC9FD1C3A}</a:tableStyleId>
              </a:tblPr>
              <a:tblGrid>
                <a:gridCol w="2303489">
                  <a:extLst>
                    <a:ext uri="{9D8B030D-6E8A-4147-A177-3AD203B41FA5}">
                      <a16:colId xmlns:a16="http://schemas.microsoft.com/office/drawing/2014/main" val="2460335563"/>
                    </a:ext>
                  </a:extLst>
                </a:gridCol>
                <a:gridCol w="3527398">
                  <a:extLst>
                    <a:ext uri="{9D8B030D-6E8A-4147-A177-3AD203B41FA5}">
                      <a16:colId xmlns:a16="http://schemas.microsoft.com/office/drawing/2014/main" val="1619308890"/>
                    </a:ext>
                  </a:extLst>
                </a:gridCol>
              </a:tblGrid>
              <a:tr h="243888">
                <a:tc>
                  <a:txBody>
                    <a:bodyPr/>
                    <a:lstStyle/>
                    <a:p>
                      <a:pPr marL="0" marR="0">
                        <a:lnSpc>
                          <a:spcPct val="115000"/>
                        </a:lnSpc>
                        <a:spcBef>
                          <a:spcPts val="0"/>
                        </a:spcBef>
                        <a:spcAft>
                          <a:spcPts val="0"/>
                        </a:spcAft>
                      </a:pPr>
                      <a:r>
                        <a:rPr lang="en-US" sz="1300">
                          <a:effectLst/>
                        </a:rPr>
                        <a:t>Bảng</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300">
                          <a:effectLst/>
                        </a:rPr>
                        <a:t>Mục </a:t>
                      </a:r>
                      <a:r>
                        <a:rPr lang="en-US" sz="1300">
                          <a:effectLst/>
                        </a:rPr>
                        <a:t>Đích </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7128284"/>
                  </a:ext>
                </a:extLst>
              </a:tr>
              <a:tr h="505091">
                <a:tc>
                  <a:txBody>
                    <a:bodyPr/>
                    <a:lstStyle/>
                    <a:p>
                      <a:pPr marL="0" marR="0">
                        <a:lnSpc>
                          <a:spcPct val="115000"/>
                        </a:lnSpc>
                        <a:spcBef>
                          <a:spcPts val="0"/>
                        </a:spcBef>
                        <a:spcAft>
                          <a:spcPts val="0"/>
                        </a:spcAft>
                      </a:pPr>
                      <a:r>
                        <a:rPr lang="en-US" sz="1300">
                          <a:effectLst/>
                        </a:rPr>
                        <a:t>ChiTietHoaDons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a:effectLst/>
                        </a:rPr>
                        <a:t>Biết được phụ tùng nào đã thay cho khách hàng và để thu ngân in ra hóa đơn.</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034659"/>
                  </a:ext>
                </a:extLst>
              </a:tr>
              <a:tr h="1027208">
                <a:tc>
                  <a:txBody>
                    <a:bodyPr/>
                    <a:lstStyle/>
                    <a:p>
                      <a:pPr marL="0" marR="0">
                        <a:lnSpc>
                          <a:spcPct val="115000"/>
                        </a:lnSpc>
                        <a:spcBef>
                          <a:spcPts val="0"/>
                        </a:spcBef>
                        <a:spcAft>
                          <a:spcPts val="0"/>
                        </a:spcAft>
                      </a:pPr>
                      <a:r>
                        <a:rPr lang="en-US" sz="1300">
                          <a:effectLst/>
                        </a:rPr>
                        <a:t>HoaDons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a:effectLst/>
                        </a:rPr>
                        <a:t>Biết được thu ngân nào xử lí hóa đơn nào cũng như giúp thu ngân nắm bắt được thông tin để kịp thời thông báo đến khách hàng để họ thanh toán.</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7616737"/>
                  </a:ext>
                </a:extLst>
              </a:tr>
              <a:tr h="244033">
                <a:tc>
                  <a:txBody>
                    <a:bodyPr/>
                    <a:lstStyle/>
                    <a:p>
                      <a:pPr marL="0" marR="0">
                        <a:lnSpc>
                          <a:spcPct val="115000"/>
                        </a:lnSpc>
                        <a:spcBef>
                          <a:spcPts val="0"/>
                        </a:spcBef>
                        <a:spcAft>
                          <a:spcPts val="0"/>
                        </a:spcAft>
                      </a:pPr>
                      <a:r>
                        <a:rPr lang="en-US" sz="1300">
                          <a:effectLst/>
                        </a:rPr>
                        <a:t>KhachHangs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a:effectLst/>
                        </a:rPr>
                        <a:t>Lưu thông tin khách hàng đến sửa xe.</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9497536"/>
                  </a:ext>
                </a:extLst>
              </a:tr>
              <a:tr h="244033">
                <a:tc>
                  <a:txBody>
                    <a:bodyPr/>
                    <a:lstStyle/>
                    <a:p>
                      <a:pPr marL="0" marR="0">
                        <a:lnSpc>
                          <a:spcPct val="115000"/>
                        </a:lnSpc>
                        <a:spcBef>
                          <a:spcPts val="0"/>
                        </a:spcBef>
                        <a:spcAft>
                          <a:spcPts val="0"/>
                        </a:spcAft>
                      </a:pPr>
                      <a:r>
                        <a:rPr lang="en-US" sz="1300">
                          <a:effectLst/>
                        </a:rPr>
                        <a:t>NhanViens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a:effectLst/>
                        </a:rPr>
                        <a:t>Lưu thông tin nhân viên.</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6646565"/>
                  </a:ext>
                </a:extLst>
              </a:tr>
              <a:tr h="505091">
                <a:tc>
                  <a:txBody>
                    <a:bodyPr/>
                    <a:lstStyle/>
                    <a:p>
                      <a:pPr marL="0" marR="0">
                        <a:lnSpc>
                          <a:spcPct val="115000"/>
                        </a:lnSpc>
                        <a:spcBef>
                          <a:spcPts val="0"/>
                        </a:spcBef>
                        <a:spcAft>
                          <a:spcPts val="0"/>
                        </a:spcAft>
                      </a:pPr>
                      <a:r>
                        <a:rPr lang="en-US" sz="1300">
                          <a:effectLst/>
                        </a:rPr>
                        <a:t>NhomNhanViens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a:effectLst/>
                        </a:rPr>
                        <a:t>Phân nhóm công việc gồm thu ngân, thợ và tiếp tân.</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2349357"/>
                  </a:ext>
                </a:extLst>
              </a:tr>
              <a:tr h="505091">
                <a:tc>
                  <a:txBody>
                    <a:bodyPr/>
                    <a:lstStyle/>
                    <a:p>
                      <a:pPr marL="0" marR="0">
                        <a:lnSpc>
                          <a:spcPct val="115000"/>
                        </a:lnSpc>
                        <a:spcBef>
                          <a:spcPts val="0"/>
                        </a:spcBef>
                        <a:spcAft>
                          <a:spcPts val="0"/>
                        </a:spcAft>
                      </a:pPr>
                      <a:r>
                        <a:rPr lang="en-US" sz="1300">
                          <a:effectLst/>
                        </a:rPr>
                        <a:t>PhuTungs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a:effectLst/>
                        </a:rPr>
                        <a:t>Lưu thông tin phụ tùng hiện có tại cửa hàng hoặc dịch vụ tại cửa hàng.</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9378610"/>
                  </a:ext>
                </a:extLst>
              </a:tr>
              <a:tr h="505091">
                <a:tc>
                  <a:txBody>
                    <a:bodyPr/>
                    <a:lstStyle/>
                    <a:p>
                      <a:pPr marL="0" marR="0">
                        <a:lnSpc>
                          <a:spcPct val="115000"/>
                        </a:lnSpc>
                        <a:spcBef>
                          <a:spcPts val="0"/>
                        </a:spcBef>
                        <a:spcAft>
                          <a:spcPts val="0"/>
                        </a:spcAft>
                      </a:pPr>
                      <a:r>
                        <a:rPr lang="en-US" sz="1300">
                          <a:effectLst/>
                        </a:rPr>
                        <a:t>SuaChuas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a:effectLst/>
                        </a:rPr>
                        <a:t>Biết được người thợ nào sửa cho khách nào.</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58366"/>
                  </a:ext>
                </a:extLst>
              </a:tr>
              <a:tr h="505091">
                <a:tc>
                  <a:txBody>
                    <a:bodyPr/>
                    <a:lstStyle/>
                    <a:p>
                      <a:pPr marL="0" marR="0">
                        <a:lnSpc>
                          <a:spcPct val="115000"/>
                        </a:lnSpc>
                        <a:spcBef>
                          <a:spcPts val="0"/>
                        </a:spcBef>
                        <a:spcAft>
                          <a:spcPts val="0"/>
                        </a:spcAft>
                      </a:pPr>
                      <a:r>
                        <a:rPr lang="en-US" sz="1300">
                          <a:effectLst/>
                        </a:rPr>
                        <a:t>TaiKhoans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300">
                          <a:effectLst/>
                        </a:rPr>
                        <a:t>Quản lí cấp phát tài khoản để người có tài khoản sử dụng được phần mềm</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340810"/>
                  </a:ext>
                </a:extLst>
              </a:tr>
            </a:tbl>
          </a:graphicData>
        </a:graphic>
      </p:graphicFrame>
    </p:spTree>
    <p:extLst>
      <p:ext uri="{BB962C8B-B14F-4D97-AF65-F5344CB8AC3E}">
        <p14:creationId xmlns:p14="http://schemas.microsoft.com/office/powerpoint/2010/main" val="3992427184"/>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000"/>
                            </p:stCondLst>
                            <p:childTnLst>
                              <p:par>
                                <p:cTn id="30" presetID="29" presetClass="entr" presetSubtype="0" fill="hold" grpId="1"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ppt_x</p:attrName>
                                        </p:attrNameLst>
                                      </p:cBhvr>
                                      <p:tavLst>
                                        <p:tav tm="0">
                                          <p:val>
                                            <p:strVal val="#ppt_x-.2"/>
                                          </p:val>
                                        </p:tav>
                                        <p:tav tm="100000">
                                          <p:val>
                                            <p:strVal val="#ppt_x"/>
                                          </p:val>
                                        </p:tav>
                                      </p:tavLst>
                                    </p:anim>
                                    <p:anim calcmode="lin" valueType="num">
                                      <p:cBhvr>
                                        <p:cTn id="33"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5" grpId="0" animBg="1"/>
      <p:bldP spid="13" grpId="0"/>
      <p:bldP spid="14" grpId="0" animBg="1"/>
      <p:bldP spid="1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1038664" y="377190"/>
            <a:ext cx="5235575" cy="553998"/>
          </a:xfrm>
          <a:prstGeom prst="rect">
            <a:avLst/>
          </a:prstGeom>
          <a:noFill/>
        </p:spPr>
        <p:txBody>
          <a:bodyPr wrap="square" rtlCol="0">
            <a:spAutoFit/>
          </a:bodyPr>
          <a:lstStyle/>
          <a:p>
            <a:r>
              <a:rPr lang="en-US" altLang="zh-CN" sz="3000" b="1" smtClean="0">
                <a:solidFill>
                  <a:srgbClr val="10FBFE"/>
                </a:solidFill>
                <a:latin typeface="Times New Roman" panose="02020603050405020304" pitchFamily="18" charset="0"/>
                <a:ea typeface="微软雅黑" panose="020B0503020204020204" charset="-122"/>
                <a:cs typeface="Times New Roman" panose="02020603050405020304" pitchFamily="18" charset="0"/>
              </a:rPr>
              <a:t>THIẾT KẾ PHẦN MỀM</a:t>
            </a:r>
            <a:endParaRPr lang="zh-CN" altLang="en-US" sz="3000" b="1">
              <a:solidFill>
                <a:srgbClr val="10FBFE"/>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9"/>
          <p:cNvSpPr txBox="1"/>
          <p:nvPr/>
        </p:nvSpPr>
        <p:spPr>
          <a:xfrm>
            <a:off x="7927461" y="28067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02</a:t>
            </a:r>
          </a:p>
        </p:txBody>
      </p:sp>
      <p:sp>
        <p:nvSpPr>
          <p:cNvPr id="16" name="圆角矩形 10"/>
          <p:cNvSpPr/>
          <p:nvPr/>
        </p:nvSpPr>
        <p:spPr>
          <a:xfrm>
            <a:off x="8925046" y="37719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rgbClr val="00FFFF"/>
                </a:solidFill>
                <a:latin typeface="Times New Roman" panose="02020603050405020304" pitchFamily="18" charset="0"/>
                <a:cs typeface="Times New Roman" panose="02020603050405020304" pitchFamily="18" charset="0"/>
              </a:rPr>
              <a:t>Thiết kế lớp</a:t>
            </a:r>
            <a:endParaRPr lang="en-US" sz="2000" dirty="0">
              <a:solidFill>
                <a:srgbClr val="00FFFF"/>
              </a:solidFill>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01639252"/>
              </p:ext>
            </p:extLst>
          </p:nvPr>
        </p:nvGraphicFramePr>
        <p:xfrm>
          <a:off x="1870438" y="1672043"/>
          <a:ext cx="8057333" cy="4188825"/>
        </p:xfrm>
        <a:graphic>
          <a:graphicData uri="http://schemas.openxmlformats.org/drawingml/2006/table">
            <a:tbl>
              <a:tblPr firstRow="1" firstCol="1" bandRow="1">
                <a:tableStyleId>{5C22544A-7EE6-4342-B048-85BDC9FD1C3A}</a:tableStyleId>
              </a:tblPr>
              <a:tblGrid>
                <a:gridCol w="2684806">
                  <a:extLst>
                    <a:ext uri="{9D8B030D-6E8A-4147-A177-3AD203B41FA5}">
                      <a16:colId xmlns:a16="http://schemas.microsoft.com/office/drawing/2014/main" val="148709078"/>
                    </a:ext>
                  </a:extLst>
                </a:gridCol>
                <a:gridCol w="5372527">
                  <a:extLst>
                    <a:ext uri="{9D8B030D-6E8A-4147-A177-3AD203B41FA5}">
                      <a16:colId xmlns:a16="http://schemas.microsoft.com/office/drawing/2014/main" val="2591999470"/>
                    </a:ext>
                  </a:extLst>
                </a:gridCol>
              </a:tblGrid>
              <a:tr h="238435">
                <a:tc>
                  <a:txBody>
                    <a:bodyPr/>
                    <a:lstStyle/>
                    <a:p>
                      <a:pPr marL="0" marR="0">
                        <a:lnSpc>
                          <a:spcPct val="115000"/>
                        </a:lnSpc>
                        <a:spcBef>
                          <a:spcPts val="0"/>
                        </a:spcBef>
                        <a:spcAft>
                          <a:spcPts val="0"/>
                        </a:spcAft>
                      </a:pPr>
                      <a:r>
                        <a:rPr lang="en-US" sz="1300">
                          <a:effectLst/>
                        </a:rPr>
                        <a:t>Tên lớp </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300">
                          <a:effectLst/>
                        </a:rPr>
                        <a:t>Mục đích</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2650706"/>
                  </a:ext>
                </a:extLst>
              </a:tr>
              <a:tr h="749020">
                <a:tc>
                  <a:txBody>
                    <a:bodyPr/>
                    <a:lstStyle/>
                    <a:p>
                      <a:pPr marL="0" marR="0">
                        <a:lnSpc>
                          <a:spcPct val="115000"/>
                        </a:lnSpc>
                        <a:spcBef>
                          <a:spcPts val="0"/>
                        </a:spcBef>
                        <a:spcAft>
                          <a:spcPts val="0"/>
                        </a:spcAft>
                      </a:pPr>
                      <a:r>
                        <a:rPr lang="en-US" sz="1300">
                          <a:effectLst/>
                        </a:rPr>
                        <a:t>HoaDon</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300">
                          <a:effectLst/>
                        </a:rPr>
                        <a:t>Thông tin của hóa đơn và chi tiết hóa đơn (các thao tác với database liên quan tới bảng HoaDons và ChiTietHoaDons)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0756443"/>
                  </a:ext>
                </a:extLst>
              </a:tr>
              <a:tr h="493799">
                <a:tc>
                  <a:txBody>
                    <a:bodyPr/>
                    <a:lstStyle/>
                    <a:p>
                      <a:pPr marL="0" marR="0">
                        <a:lnSpc>
                          <a:spcPct val="115000"/>
                        </a:lnSpc>
                        <a:spcBef>
                          <a:spcPts val="0"/>
                        </a:spcBef>
                        <a:spcAft>
                          <a:spcPts val="0"/>
                        </a:spcAft>
                      </a:pPr>
                      <a:r>
                        <a:rPr lang="en-US" sz="1300">
                          <a:effectLst/>
                        </a:rPr>
                        <a:t>KhachHang</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300">
                          <a:effectLst/>
                        </a:rPr>
                        <a:t>Thông tin của khách hàng (các thao tác với database liên quan tới bảng KhachHangs)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3218314"/>
                  </a:ext>
                </a:extLst>
              </a:tr>
              <a:tr h="238577">
                <a:tc>
                  <a:txBody>
                    <a:bodyPr/>
                    <a:lstStyle/>
                    <a:p>
                      <a:pPr marL="0" marR="0">
                        <a:lnSpc>
                          <a:spcPct val="115000"/>
                        </a:lnSpc>
                        <a:spcBef>
                          <a:spcPts val="0"/>
                        </a:spcBef>
                        <a:spcAft>
                          <a:spcPts val="0"/>
                        </a:spcAft>
                      </a:pPr>
                      <a:r>
                        <a:rPr lang="en-US" sz="1300">
                          <a:effectLst/>
                        </a:rPr>
                        <a:t>MY_DB</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300">
                          <a:effectLst/>
                        </a:rPr>
                        <a:t>Truyền database lên form</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9392257"/>
                  </a:ext>
                </a:extLst>
              </a:tr>
              <a:tr h="493799">
                <a:tc>
                  <a:txBody>
                    <a:bodyPr/>
                    <a:lstStyle/>
                    <a:p>
                      <a:pPr marL="0" marR="0">
                        <a:lnSpc>
                          <a:spcPct val="115000"/>
                        </a:lnSpc>
                        <a:spcBef>
                          <a:spcPts val="0"/>
                        </a:spcBef>
                        <a:spcAft>
                          <a:spcPts val="0"/>
                        </a:spcAft>
                      </a:pPr>
                      <a:r>
                        <a:rPr lang="en-US" sz="1300">
                          <a:effectLst/>
                        </a:rPr>
                        <a:t>NhanVien</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300">
                          <a:effectLst/>
                        </a:rPr>
                        <a:t>Thông tin của nhân viên (các thao tác với database liên quan tới bảng Nhanviens)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0692155"/>
                  </a:ext>
                </a:extLst>
              </a:tr>
              <a:tr h="493799">
                <a:tc>
                  <a:txBody>
                    <a:bodyPr/>
                    <a:lstStyle/>
                    <a:p>
                      <a:pPr marL="0" marR="0">
                        <a:lnSpc>
                          <a:spcPct val="115000"/>
                        </a:lnSpc>
                        <a:spcBef>
                          <a:spcPts val="0"/>
                        </a:spcBef>
                        <a:spcAft>
                          <a:spcPts val="0"/>
                        </a:spcAft>
                      </a:pPr>
                      <a:r>
                        <a:rPr lang="en-US" sz="1300">
                          <a:effectLst/>
                        </a:rPr>
                        <a:t>PhuTung</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300">
                          <a:effectLst/>
                        </a:rPr>
                        <a:t>Thông tin của phụ tùng (các thao tác với database liên quan tới bảng PhuTungs)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2378310"/>
                  </a:ext>
                </a:extLst>
              </a:tr>
              <a:tr h="749020">
                <a:tc>
                  <a:txBody>
                    <a:bodyPr/>
                    <a:lstStyle/>
                    <a:p>
                      <a:pPr marL="0" marR="0">
                        <a:lnSpc>
                          <a:spcPct val="115000"/>
                        </a:lnSpc>
                        <a:spcBef>
                          <a:spcPts val="0"/>
                        </a:spcBef>
                        <a:spcAft>
                          <a:spcPts val="0"/>
                        </a:spcAft>
                      </a:pPr>
                      <a:r>
                        <a:rPr lang="en-US" sz="1300">
                          <a:effectLst/>
                        </a:rPr>
                        <a:t>SuaChua</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300">
                          <a:effectLst/>
                        </a:rPr>
                        <a:t>Thông tin nhân viên đã sửa xe cho khách hàng nào (các thao tác với database liên quan tới bảng SuaChuas)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84180009"/>
                  </a:ext>
                </a:extLst>
              </a:tr>
              <a:tr h="238577">
                <a:tc>
                  <a:txBody>
                    <a:bodyPr/>
                    <a:lstStyle/>
                    <a:p>
                      <a:pPr marL="0" marR="0">
                        <a:lnSpc>
                          <a:spcPct val="115000"/>
                        </a:lnSpc>
                        <a:spcBef>
                          <a:spcPts val="0"/>
                        </a:spcBef>
                        <a:spcAft>
                          <a:spcPts val="0"/>
                        </a:spcAft>
                      </a:pPr>
                      <a:r>
                        <a:rPr lang="en-US" sz="1300">
                          <a:effectLst/>
                        </a:rPr>
                        <a:t>Globals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300">
                          <a:effectLst/>
                        </a:rPr>
                        <a:t>Lưu biến</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9538776"/>
                  </a:ext>
                </a:extLst>
              </a:tr>
              <a:tr h="493799">
                <a:tc>
                  <a:txBody>
                    <a:bodyPr/>
                    <a:lstStyle/>
                    <a:p>
                      <a:pPr marL="0" marR="0">
                        <a:lnSpc>
                          <a:spcPct val="115000"/>
                        </a:lnSpc>
                        <a:spcBef>
                          <a:spcPts val="0"/>
                        </a:spcBef>
                        <a:spcAft>
                          <a:spcPts val="0"/>
                        </a:spcAft>
                      </a:pPr>
                      <a:r>
                        <a:rPr lang="en-US" sz="1300">
                          <a:effectLst/>
                        </a:rPr>
                        <a:t>TaiKhoan</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300">
                          <a:effectLst/>
                        </a:rPr>
                        <a:t>Thông tin tài khoản (các thao tác với database liên quan tới bảng TaiKhoans)</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113000"/>
                  </a:ext>
                </a:extLst>
              </a:tr>
            </a:tbl>
          </a:graphicData>
        </a:graphic>
      </p:graphicFrame>
    </p:spTree>
    <p:extLst>
      <p:ext uri="{BB962C8B-B14F-4D97-AF65-F5344CB8AC3E}">
        <p14:creationId xmlns:p14="http://schemas.microsoft.com/office/powerpoint/2010/main" val="1376499107"/>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2" grpId="0"/>
      <p:bldP spid="16" grpId="0" animBg="1"/>
      <p:bldP spid="1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1038664" y="377190"/>
            <a:ext cx="5235575" cy="553998"/>
          </a:xfrm>
          <a:prstGeom prst="rect">
            <a:avLst/>
          </a:prstGeom>
          <a:noFill/>
        </p:spPr>
        <p:txBody>
          <a:bodyPr wrap="square" rtlCol="0">
            <a:spAutoFit/>
          </a:bodyPr>
          <a:lstStyle/>
          <a:p>
            <a:r>
              <a:rPr lang="en-US" altLang="zh-CN" sz="3000" b="1" smtClean="0">
                <a:solidFill>
                  <a:srgbClr val="10FBFE"/>
                </a:solidFill>
                <a:latin typeface="Times New Roman" panose="02020603050405020304" pitchFamily="18" charset="0"/>
                <a:ea typeface="微软雅黑" panose="020B0503020204020204" charset="-122"/>
                <a:cs typeface="Times New Roman" panose="02020603050405020304" pitchFamily="18" charset="0"/>
              </a:rPr>
              <a:t>THIẾT KẾ PHẦN MỀM</a:t>
            </a:r>
            <a:endParaRPr lang="zh-CN" altLang="en-US" sz="3000" b="1">
              <a:solidFill>
                <a:srgbClr val="10FBFE"/>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p:cNvSpPr txBox="1"/>
          <p:nvPr/>
        </p:nvSpPr>
        <p:spPr>
          <a:xfrm>
            <a:off x="7927461" y="28067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03</a:t>
            </a:r>
          </a:p>
        </p:txBody>
      </p:sp>
      <p:sp>
        <p:nvSpPr>
          <p:cNvPr id="16" name="圆角矩形 12"/>
          <p:cNvSpPr/>
          <p:nvPr/>
        </p:nvSpPr>
        <p:spPr>
          <a:xfrm>
            <a:off x="8925046" y="37719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rgbClr val="00FFFF"/>
                </a:solidFill>
                <a:latin typeface="Times New Roman" panose="02020603050405020304" pitchFamily="18" charset="0"/>
                <a:cs typeface="Times New Roman" panose="02020603050405020304" pitchFamily="18" charset="0"/>
              </a:rPr>
              <a:t>Thiết kế giao diện</a:t>
            </a:r>
            <a:endParaRPr lang="en-US" sz="2000" dirty="0">
              <a:solidFill>
                <a:srgbClr val="00FFFF"/>
              </a:solidFill>
              <a:latin typeface="Times New Roman" panose="02020603050405020304" pitchFamily="18" charset="0"/>
              <a:cs typeface="Times New Roman" panose="02020603050405020304" pitchFamily="18" charset="0"/>
            </a:endParaRPr>
          </a:p>
        </p:txBody>
      </p:sp>
      <p:sp>
        <p:nvSpPr>
          <p:cNvPr id="17" name="矩形 37"/>
          <p:cNvSpPr>
            <a:spLocks noChangeArrowheads="1"/>
          </p:cNvSpPr>
          <p:nvPr/>
        </p:nvSpPr>
        <p:spPr bwMode="auto">
          <a:xfrm>
            <a:off x="1128358" y="983615"/>
            <a:ext cx="4319270"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lang="en-US" sz="2000" smtClean="0">
                <a:solidFill>
                  <a:srgbClr val="10FBFE"/>
                </a:solidFill>
                <a:latin typeface="Times New Roman" panose="02020603050405020304" pitchFamily="18" charset="0"/>
                <a:ea typeface="微软雅黑" panose="020B0503020204020204" charset="-122"/>
                <a:cs typeface="Times New Roman" panose="02020603050405020304" pitchFamily="18" charset="0"/>
                <a:sym typeface="+mn-lt"/>
              </a:rPr>
              <a:t>Một số giao diện và dòng code nổi bật</a:t>
            </a:r>
          </a:p>
        </p:txBody>
      </p:sp>
      <p:pic>
        <p:nvPicPr>
          <p:cNvPr id="18" name="Picture 17"/>
          <p:cNvPicPr/>
          <p:nvPr/>
        </p:nvPicPr>
        <p:blipFill>
          <a:blip r:embed="rId3"/>
          <a:stretch>
            <a:fillRect/>
          </a:stretch>
        </p:blipFill>
        <p:spPr>
          <a:xfrm>
            <a:off x="1220287" y="2830286"/>
            <a:ext cx="8819029" cy="3483429"/>
          </a:xfrm>
          <a:prstGeom prst="rect">
            <a:avLst/>
          </a:prstGeom>
        </p:spPr>
      </p:pic>
      <p:pic>
        <p:nvPicPr>
          <p:cNvPr id="19" name="Picture 18"/>
          <p:cNvPicPr/>
          <p:nvPr/>
        </p:nvPicPr>
        <p:blipFill>
          <a:blip r:embed="rId4"/>
          <a:stretch>
            <a:fillRect/>
          </a:stretch>
        </p:blipFill>
        <p:spPr>
          <a:xfrm>
            <a:off x="1220287" y="1636939"/>
            <a:ext cx="3456215" cy="1193347"/>
          </a:xfrm>
          <a:prstGeom prst="rect">
            <a:avLst/>
          </a:prstGeom>
        </p:spPr>
      </p:pic>
    </p:spTree>
    <p:extLst>
      <p:ext uri="{BB962C8B-B14F-4D97-AF65-F5344CB8AC3E}">
        <p14:creationId xmlns:p14="http://schemas.microsoft.com/office/powerpoint/2010/main" val="3253299959"/>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2" grpId="0"/>
      <p:bldP spid="16" grpId="0" animBg="1"/>
      <p:bldP spid="16" grpId="1"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1038664" y="377190"/>
            <a:ext cx="5235575" cy="553998"/>
          </a:xfrm>
          <a:prstGeom prst="rect">
            <a:avLst/>
          </a:prstGeom>
          <a:noFill/>
        </p:spPr>
        <p:txBody>
          <a:bodyPr wrap="square" rtlCol="0">
            <a:spAutoFit/>
          </a:bodyPr>
          <a:lstStyle/>
          <a:p>
            <a:r>
              <a:rPr lang="en-US" altLang="zh-CN" sz="3000" b="1" smtClean="0">
                <a:solidFill>
                  <a:srgbClr val="10FBFE"/>
                </a:solidFill>
                <a:latin typeface="Times New Roman" panose="02020603050405020304" pitchFamily="18" charset="0"/>
                <a:ea typeface="微软雅黑" panose="020B0503020204020204" charset="-122"/>
                <a:cs typeface="Times New Roman" panose="02020603050405020304" pitchFamily="18" charset="0"/>
              </a:rPr>
              <a:t>THIẾT KẾ PHẦN MỀM</a:t>
            </a:r>
            <a:endParaRPr lang="zh-CN" altLang="en-US" sz="3000" b="1">
              <a:solidFill>
                <a:srgbClr val="10FBFE"/>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p:cNvSpPr txBox="1"/>
          <p:nvPr/>
        </p:nvSpPr>
        <p:spPr>
          <a:xfrm>
            <a:off x="7927461" y="28067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03</a:t>
            </a:r>
          </a:p>
        </p:txBody>
      </p:sp>
      <p:sp>
        <p:nvSpPr>
          <p:cNvPr id="16" name="圆角矩形 12"/>
          <p:cNvSpPr/>
          <p:nvPr/>
        </p:nvSpPr>
        <p:spPr>
          <a:xfrm>
            <a:off x="8925046" y="37719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rgbClr val="00FFFF"/>
                </a:solidFill>
                <a:latin typeface="Times New Roman" panose="02020603050405020304" pitchFamily="18" charset="0"/>
                <a:cs typeface="Times New Roman" panose="02020603050405020304" pitchFamily="18" charset="0"/>
              </a:rPr>
              <a:t>Thiết kế giao diện</a:t>
            </a:r>
            <a:endParaRPr lang="en-US" sz="2000" dirty="0">
              <a:solidFill>
                <a:srgbClr val="00FFFF"/>
              </a:solidFill>
              <a:latin typeface="Times New Roman" panose="02020603050405020304" pitchFamily="18" charset="0"/>
              <a:cs typeface="Times New Roman" panose="02020603050405020304" pitchFamily="18" charset="0"/>
            </a:endParaRPr>
          </a:p>
        </p:txBody>
      </p:sp>
      <p:sp>
        <p:nvSpPr>
          <p:cNvPr id="17" name="矩形 37"/>
          <p:cNvSpPr>
            <a:spLocks noChangeArrowheads="1"/>
          </p:cNvSpPr>
          <p:nvPr/>
        </p:nvSpPr>
        <p:spPr bwMode="auto">
          <a:xfrm>
            <a:off x="1128358" y="983615"/>
            <a:ext cx="4319270"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lang="en-US" sz="2000" smtClean="0">
                <a:solidFill>
                  <a:srgbClr val="10FBFE"/>
                </a:solidFill>
                <a:latin typeface="Times New Roman" panose="02020603050405020304" pitchFamily="18" charset="0"/>
                <a:ea typeface="微软雅黑" panose="020B0503020204020204" charset="-122"/>
                <a:cs typeface="Times New Roman" panose="02020603050405020304" pitchFamily="18" charset="0"/>
                <a:sym typeface="+mn-lt"/>
              </a:rPr>
              <a:t>Một số giao diện và dòng code nổi bật</a:t>
            </a:r>
          </a:p>
        </p:txBody>
      </p:sp>
      <p:pic>
        <p:nvPicPr>
          <p:cNvPr id="13" name="Picture 12"/>
          <p:cNvPicPr/>
          <p:nvPr/>
        </p:nvPicPr>
        <p:blipFill>
          <a:blip r:embed="rId3"/>
          <a:stretch>
            <a:fillRect/>
          </a:stretch>
        </p:blipFill>
        <p:spPr>
          <a:xfrm>
            <a:off x="153565" y="1784605"/>
            <a:ext cx="5916308" cy="3440538"/>
          </a:xfrm>
          <a:prstGeom prst="rect">
            <a:avLst/>
          </a:prstGeom>
        </p:spPr>
      </p:pic>
      <p:pic>
        <p:nvPicPr>
          <p:cNvPr id="11" name="Picture 10"/>
          <p:cNvPicPr/>
          <p:nvPr/>
        </p:nvPicPr>
        <p:blipFill>
          <a:blip r:embed="rId4"/>
          <a:stretch>
            <a:fillRect/>
          </a:stretch>
        </p:blipFill>
        <p:spPr>
          <a:xfrm>
            <a:off x="6418216" y="1784605"/>
            <a:ext cx="5773783" cy="2473886"/>
          </a:xfrm>
          <a:prstGeom prst="rect">
            <a:avLst/>
          </a:prstGeom>
        </p:spPr>
      </p:pic>
    </p:spTree>
    <p:extLst>
      <p:ext uri="{BB962C8B-B14F-4D97-AF65-F5344CB8AC3E}">
        <p14:creationId xmlns:p14="http://schemas.microsoft.com/office/powerpoint/2010/main" val="2525420265"/>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7" presetClass="emph" presetSubtype="2" fill="hold" nodeType="clickEffect">
                                  <p:stCondLst>
                                    <p:cond delay="0"/>
                                  </p:stCondLst>
                                  <p:childTnLst>
                                    <p:animClr clrSpc="rgb" dir="cw">
                                      <p:cBhvr>
                                        <p:cTn id="32" dur="2000" fill="hold"/>
                                        <p:tgtEl>
                                          <p:spTgt spid="13"/>
                                        </p:tgtEl>
                                        <p:attrNameLst>
                                          <p:attrName>stroke.color</p:attrName>
                                        </p:attrNameLst>
                                      </p:cBhvr>
                                      <p:to>
                                        <a:schemeClr val="accent2"/>
                                      </p:to>
                                    </p:animClr>
                                    <p:set>
                                      <p:cBhvr>
                                        <p:cTn id="33" dur="2000" fill="hold"/>
                                        <p:tgtEl>
                                          <p:spTgt spid="13"/>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2" grpId="0"/>
      <p:bldP spid="16" grpId="0" animBg="1"/>
      <p:bldP spid="16" grpId="1"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1038664" y="377190"/>
            <a:ext cx="5235575" cy="553998"/>
          </a:xfrm>
          <a:prstGeom prst="rect">
            <a:avLst/>
          </a:prstGeom>
          <a:noFill/>
        </p:spPr>
        <p:txBody>
          <a:bodyPr wrap="square" rtlCol="0">
            <a:spAutoFit/>
          </a:bodyPr>
          <a:lstStyle/>
          <a:p>
            <a:r>
              <a:rPr lang="en-US" altLang="zh-CN" sz="3000" b="1" smtClean="0">
                <a:solidFill>
                  <a:srgbClr val="10FBFE"/>
                </a:solidFill>
                <a:latin typeface="Times New Roman" panose="02020603050405020304" pitchFamily="18" charset="0"/>
                <a:ea typeface="微软雅黑" panose="020B0503020204020204" charset="-122"/>
                <a:cs typeface="Times New Roman" panose="02020603050405020304" pitchFamily="18" charset="0"/>
              </a:rPr>
              <a:t>THIẾT KẾ PHẦN MỀM</a:t>
            </a:r>
            <a:endParaRPr lang="zh-CN" altLang="en-US" sz="3000" b="1">
              <a:solidFill>
                <a:srgbClr val="10FBFE"/>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p:cNvSpPr txBox="1"/>
          <p:nvPr/>
        </p:nvSpPr>
        <p:spPr>
          <a:xfrm>
            <a:off x="7927461" y="28067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03</a:t>
            </a:r>
          </a:p>
        </p:txBody>
      </p:sp>
      <p:sp>
        <p:nvSpPr>
          <p:cNvPr id="16" name="圆角矩形 12"/>
          <p:cNvSpPr/>
          <p:nvPr/>
        </p:nvSpPr>
        <p:spPr>
          <a:xfrm>
            <a:off x="8925046" y="37719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rgbClr val="00FFFF"/>
                </a:solidFill>
                <a:latin typeface="Times New Roman" panose="02020603050405020304" pitchFamily="18" charset="0"/>
                <a:cs typeface="Times New Roman" panose="02020603050405020304" pitchFamily="18" charset="0"/>
              </a:rPr>
              <a:t>Thiết kế giao diện</a:t>
            </a:r>
            <a:endParaRPr lang="en-US" sz="2000" dirty="0">
              <a:solidFill>
                <a:srgbClr val="00FFFF"/>
              </a:solidFill>
              <a:latin typeface="Times New Roman" panose="02020603050405020304" pitchFamily="18" charset="0"/>
              <a:cs typeface="Times New Roman" panose="02020603050405020304" pitchFamily="18" charset="0"/>
            </a:endParaRPr>
          </a:p>
        </p:txBody>
      </p:sp>
      <p:sp>
        <p:nvSpPr>
          <p:cNvPr id="17" name="矩形 37"/>
          <p:cNvSpPr>
            <a:spLocks noChangeArrowheads="1"/>
          </p:cNvSpPr>
          <p:nvPr/>
        </p:nvSpPr>
        <p:spPr bwMode="auto">
          <a:xfrm>
            <a:off x="1128358" y="983615"/>
            <a:ext cx="4319270"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lang="en-US" sz="2000" smtClean="0">
                <a:solidFill>
                  <a:srgbClr val="10FBFE"/>
                </a:solidFill>
                <a:latin typeface="Times New Roman" panose="02020603050405020304" pitchFamily="18" charset="0"/>
                <a:ea typeface="微软雅黑" panose="020B0503020204020204" charset="-122"/>
                <a:cs typeface="Times New Roman" panose="02020603050405020304" pitchFamily="18" charset="0"/>
                <a:sym typeface="+mn-lt"/>
              </a:rPr>
              <a:t>Một số giao diện và dòng code nổi bật</a:t>
            </a:r>
          </a:p>
        </p:txBody>
      </p:sp>
      <p:pic>
        <p:nvPicPr>
          <p:cNvPr id="9" name="Picture 8"/>
          <p:cNvPicPr/>
          <p:nvPr/>
        </p:nvPicPr>
        <p:blipFill>
          <a:blip r:embed="rId3"/>
          <a:stretch>
            <a:fillRect/>
          </a:stretch>
        </p:blipFill>
        <p:spPr>
          <a:xfrm>
            <a:off x="5810188" y="4488462"/>
            <a:ext cx="6451479" cy="2369538"/>
          </a:xfrm>
          <a:prstGeom prst="rect">
            <a:avLst/>
          </a:prstGeom>
        </p:spPr>
      </p:pic>
      <p:pic>
        <p:nvPicPr>
          <p:cNvPr id="10" name="Picture 9"/>
          <p:cNvPicPr/>
          <p:nvPr/>
        </p:nvPicPr>
        <p:blipFill>
          <a:blip r:embed="rId4"/>
          <a:stretch>
            <a:fillRect/>
          </a:stretch>
        </p:blipFill>
        <p:spPr>
          <a:xfrm>
            <a:off x="92039" y="1578483"/>
            <a:ext cx="6526476" cy="2828260"/>
          </a:xfrm>
          <a:prstGeom prst="rect">
            <a:avLst/>
          </a:prstGeom>
        </p:spPr>
      </p:pic>
    </p:spTree>
    <p:extLst>
      <p:ext uri="{BB962C8B-B14F-4D97-AF65-F5344CB8AC3E}">
        <p14:creationId xmlns:p14="http://schemas.microsoft.com/office/powerpoint/2010/main" val="3491528372"/>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2" grpId="0"/>
      <p:bldP spid="16" grpId="0" animBg="1"/>
      <p:bldP spid="16" grpId="1"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1038664" y="377190"/>
            <a:ext cx="5235575" cy="553998"/>
          </a:xfrm>
          <a:prstGeom prst="rect">
            <a:avLst/>
          </a:prstGeom>
          <a:noFill/>
        </p:spPr>
        <p:txBody>
          <a:bodyPr wrap="square" rtlCol="0">
            <a:spAutoFit/>
          </a:bodyPr>
          <a:lstStyle/>
          <a:p>
            <a:r>
              <a:rPr lang="en-US" altLang="zh-CN" sz="3000" b="1" smtClean="0">
                <a:solidFill>
                  <a:srgbClr val="10FBFE"/>
                </a:solidFill>
                <a:latin typeface="Times New Roman" panose="02020603050405020304" pitchFamily="18" charset="0"/>
                <a:ea typeface="微软雅黑" panose="020B0503020204020204" charset="-122"/>
                <a:cs typeface="Times New Roman" panose="02020603050405020304" pitchFamily="18" charset="0"/>
              </a:rPr>
              <a:t>THIẾT KẾ PHẦN MỀM</a:t>
            </a:r>
            <a:endParaRPr lang="zh-CN" altLang="en-US" sz="3000" b="1">
              <a:solidFill>
                <a:srgbClr val="10FBFE"/>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p:cNvSpPr txBox="1"/>
          <p:nvPr/>
        </p:nvSpPr>
        <p:spPr>
          <a:xfrm>
            <a:off x="7927461" y="28067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03</a:t>
            </a:r>
          </a:p>
        </p:txBody>
      </p:sp>
      <p:sp>
        <p:nvSpPr>
          <p:cNvPr id="16" name="圆角矩形 12"/>
          <p:cNvSpPr/>
          <p:nvPr/>
        </p:nvSpPr>
        <p:spPr>
          <a:xfrm>
            <a:off x="8925046" y="37719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rgbClr val="00FFFF"/>
                </a:solidFill>
                <a:latin typeface="Times New Roman" panose="02020603050405020304" pitchFamily="18" charset="0"/>
                <a:cs typeface="Times New Roman" panose="02020603050405020304" pitchFamily="18" charset="0"/>
              </a:rPr>
              <a:t>Thiết kế giao diện</a:t>
            </a:r>
            <a:endParaRPr lang="en-US" sz="2000" dirty="0">
              <a:solidFill>
                <a:srgbClr val="00FFFF"/>
              </a:solidFill>
              <a:latin typeface="Times New Roman" panose="02020603050405020304" pitchFamily="18" charset="0"/>
              <a:cs typeface="Times New Roman" panose="02020603050405020304" pitchFamily="18" charset="0"/>
            </a:endParaRPr>
          </a:p>
        </p:txBody>
      </p:sp>
      <p:pic>
        <p:nvPicPr>
          <p:cNvPr id="11" name="Picture 10"/>
          <p:cNvPicPr/>
          <p:nvPr/>
        </p:nvPicPr>
        <p:blipFill>
          <a:blip r:embed="rId3"/>
          <a:stretch>
            <a:fillRect/>
          </a:stretch>
        </p:blipFill>
        <p:spPr>
          <a:xfrm>
            <a:off x="1124056" y="983614"/>
            <a:ext cx="7950275" cy="5874385"/>
          </a:xfrm>
          <a:prstGeom prst="rect">
            <a:avLst/>
          </a:prstGeom>
        </p:spPr>
      </p:pic>
    </p:spTree>
    <p:extLst>
      <p:ext uri="{BB962C8B-B14F-4D97-AF65-F5344CB8AC3E}">
        <p14:creationId xmlns:p14="http://schemas.microsoft.com/office/powerpoint/2010/main" val="546099264"/>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29"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ppt_x</p:attrName>
                                        </p:attrNameLst>
                                      </p:cBhvr>
                                      <p:tavLst>
                                        <p:tav tm="0">
                                          <p:val>
                                            <p:strVal val="#ppt_x-.2"/>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2" grpId="0"/>
      <p:bldP spid="16" grpId="0" animBg="1"/>
      <p:bldP spid="1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1038543" y="397386"/>
            <a:ext cx="5235575" cy="553998"/>
          </a:xfrm>
          <a:prstGeom prst="rect">
            <a:avLst/>
          </a:prstGeom>
          <a:noFill/>
        </p:spPr>
        <p:txBody>
          <a:bodyPr wrap="square" rtlCol="0">
            <a:spAutoFit/>
          </a:bodyPr>
          <a:lstStyle/>
          <a:p>
            <a:r>
              <a:rPr lang="en-US" sz="3000" smtClean="0">
                <a:solidFill>
                  <a:srgbClr val="00FFFF"/>
                </a:solidFill>
                <a:latin typeface="Times New Roman" panose="02020603050405020304" pitchFamily="18" charset="0"/>
                <a:cs typeface="Times New Roman" panose="02020603050405020304" pitchFamily="18" charset="0"/>
              </a:rPr>
              <a:t>KẾT QUẢ</a:t>
            </a:r>
            <a:endParaRPr lang="en-US" sz="3000">
              <a:solidFill>
                <a:srgbClr val="00FFFF"/>
              </a:solidFill>
              <a:latin typeface="Times New Roman" panose="02020603050405020304" pitchFamily="18" charset="0"/>
              <a:cs typeface="Times New Roman" panose="02020603050405020304" pitchFamily="18" charset="0"/>
            </a:endParaRPr>
          </a:p>
        </p:txBody>
      </p:sp>
      <p:grpSp>
        <p:nvGrpSpPr>
          <p:cNvPr id="9" name="组合 8"/>
          <p:cNvGrpSpPr/>
          <p:nvPr/>
        </p:nvGrpSpPr>
        <p:grpSpPr>
          <a:xfrm>
            <a:off x="6780848" y="1742123"/>
            <a:ext cx="4245610" cy="1323439"/>
            <a:chOff x="6762750" y="1238250"/>
            <a:chExt cx="3530600" cy="1764586"/>
          </a:xfrm>
        </p:grpSpPr>
        <p:sp>
          <p:nvSpPr>
            <p:cNvPr id="8199" name="矩形 9"/>
            <p:cNvSpPr>
              <a:spLocks noChangeArrowheads="1"/>
            </p:cNvSpPr>
            <p:nvPr/>
          </p:nvSpPr>
          <p:spPr bwMode="auto">
            <a:xfrm>
              <a:off x="7373938" y="1238250"/>
              <a:ext cx="2919412" cy="176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en-US" sz="2000">
                  <a:solidFill>
                    <a:srgbClr val="00FFFF"/>
                  </a:solidFill>
                </a:rPr>
                <a:t>Có phân quyền giữa các nhóm nhân viên khi truy cập.</a:t>
              </a:r>
            </a:p>
          </p:txBody>
        </p:sp>
        <p:grpSp>
          <p:nvGrpSpPr>
            <p:cNvPr id="8204" name="组合 16"/>
            <p:cNvGrpSpPr/>
            <p:nvPr/>
          </p:nvGrpSpPr>
          <p:grpSpPr bwMode="auto">
            <a:xfrm>
              <a:off x="6762750" y="1238250"/>
              <a:ext cx="571500" cy="428625"/>
              <a:chOff x="3000364" y="642924"/>
              <a:chExt cx="428628" cy="321471"/>
            </a:xfrm>
          </p:grpSpPr>
          <p:sp>
            <p:nvSpPr>
              <p:cNvPr id="15" name="等腰三角形 1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等腰三角形 1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5" name="组合 4"/>
          <p:cNvGrpSpPr/>
          <p:nvPr/>
        </p:nvGrpSpPr>
        <p:grpSpPr>
          <a:xfrm>
            <a:off x="4631055" y="2224405"/>
            <a:ext cx="2928938" cy="3003947"/>
            <a:chOff x="4000500" y="1714500"/>
            <a:chExt cx="3905250" cy="4005263"/>
          </a:xfrm>
        </p:grpSpPr>
        <p:grpSp>
          <p:nvGrpSpPr>
            <p:cNvPr id="8194" name="组合 4"/>
            <p:cNvGrpSpPr/>
            <p:nvPr/>
          </p:nvGrpSpPr>
          <p:grpSpPr bwMode="auto">
            <a:xfrm>
              <a:off x="4000500" y="1714500"/>
              <a:ext cx="3905250" cy="4005263"/>
              <a:chOff x="857223" y="954920"/>
              <a:chExt cx="3357586" cy="3406892"/>
            </a:xfrm>
          </p:grpSpPr>
          <p:sp>
            <p:nvSpPr>
              <p:cNvPr id="6" name="椭圆 5"/>
              <p:cNvSpPr/>
              <p:nvPr/>
            </p:nvSpPr>
            <p:spPr>
              <a:xfrm rot="1906325">
                <a:off x="2063770" y="954920"/>
                <a:ext cx="1029114"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p:nvSpPr>
            <p:spPr>
              <a:xfrm rot="19526860">
                <a:off x="2108811" y="1004883"/>
                <a:ext cx="1030478"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p:nvSpPr>
            <p:spPr>
              <a:xfrm rot="16200000">
                <a:off x="2035717" y="964719"/>
                <a:ext cx="1000598" cy="3357586"/>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椭圆 11"/>
            <p:cNvSpPr/>
            <p:nvPr/>
          </p:nvSpPr>
          <p:spPr>
            <a:xfrm>
              <a:off x="6191250" y="22860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椭圆 12"/>
            <p:cNvSpPr/>
            <p:nvPr/>
          </p:nvSpPr>
          <p:spPr>
            <a:xfrm>
              <a:off x="7143750" y="47625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椭圆 13"/>
            <p:cNvSpPr/>
            <p:nvPr/>
          </p:nvSpPr>
          <p:spPr>
            <a:xfrm>
              <a:off x="4270375" y="3933825"/>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7" name="组合 16"/>
          <p:cNvGrpSpPr/>
          <p:nvPr/>
        </p:nvGrpSpPr>
        <p:grpSpPr>
          <a:xfrm>
            <a:off x="7381557" y="4153854"/>
            <a:ext cx="3913459" cy="646331"/>
            <a:chOff x="6762750" y="1238250"/>
            <a:chExt cx="3530600" cy="861774"/>
          </a:xfrm>
        </p:grpSpPr>
        <p:sp>
          <p:nvSpPr>
            <p:cNvPr id="21" name="矩形 9"/>
            <p:cNvSpPr>
              <a:spLocks noChangeArrowheads="1"/>
            </p:cNvSpPr>
            <p:nvPr/>
          </p:nvSpPr>
          <p:spPr bwMode="auto">
            <a:xfrm>
              <a:off x="7373938" y="1238250"/>
              <a:ext cx="291941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en-US" smtClean="0">
                  <a:solidFill>
                    <a:srgbClr val="00FFFF"/>
                  </a:solidFill>
                </a:rPr>
                <a:t>Ứng dụng không quá phức tạp người dùng dễ </a:t>
              </a:r>
              <a:r>
                <a:rPr lang="en-US">
                  <a:solidFill>
                    <a:srgbClr val="00FFFF"/>
                  </a:solidFill>
                </a:rPr>
                <a:t>dàng sử dụng</a:t>
              </a:r>
            </a:p>
          </p:txBody>
        </p:sp>
        <p:grpSp>
          <p:nvGrpSpPr>
            <p:cNvPr id="24" name="组合 16"/>
            <p:cNvGrpSpPr/>
            <p:nvPr/>
          </p:nvGrpSpPr>
          <p:grpSpPr bwMode="auto">
            <a:xfrm>
              <a:off x="6762750" y="1238250"/>
              <a:ext cx="571500" cy="428625"/>
              <a:chOff x="3000364" y="642924"/>
              <a:chExt cx="428628" cy="321471"/>
            </a:xfrm>
          </p:grpSpPr>
          <p:sp>
            <p:nvSpPr>
              <p:cNvPr id="25" name="等腰三角形 2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等腰三角形 2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27" name="组合 26"/>
          <p:cNvGrpSpPr/>
          <p:nvPr/>
        </p:nvGrpSpPr>
        <p:grpSpPr>
          <a:xfrm>
            <a:off x="882320" y="3748405"/>
            <a:ext cx="4081793" cy="1015663"/>
            <a:chOff x="6762750" y="1214966"/>
            <a:chExt cx="4859867" cy="1354218"/>
          </a:xfrm>
        </p:grpSpPr>
        <p:sp>
          <p:nvSpPr>
            <p:cNvPr id="28" name="矩形 16"/>
            <p:cNvSpPr>
              <a:spLocks noChangeArrowheads="1"/>
            </p:cNvSpPr>
            <p:nvPr/>
          </p:nvSpPr>
          <p:spPr bwMode="auto">
            <a:xfrm>
              <a:off x="7373197" y="1619250"/>
              <a:ext cx="4249420" cy="44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endParaRPr lang="en-US" altLang="zh-CN" sz="1200">
                <a:solidFill>
                  <a:schemeClr val="bg1"/>
                </a:solidFill>
                <a:latin typeface="微软雅黑" panose="020B0503020204020204" charset="-122"/>
                <a:ea typeface="微软雅黑" panose="020B0503020204020204" charset="-122"/>
              </a:endParaRPr>
            </a:p>
          </p:txBody>
        </p:sp>
        <p:sp>
          <p:nvSpPr>
            <p:cNvPr id="29" name="矩形 9"/>
            <p:cNvSpPr>
              <a:spLocks noChangeArrowheads="1"/>
            </p:cNvSpPr>
            <p:nvPr/>
          </p:nvSpPr>
          <p:spPr bwMode="auto">
            <a:xfrm>
              <a:off x="7394853" y="1214966"/>
              <a:ext cx="3615939" cy="135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en-US" sz="2000" smtClean="0">
                  <a:solidFill>
                    <a:srgbClr val="00FFFF"/>
                  </a:solidFill>
                </a:rPr>
                <a:t>Tạo ra ứng </a:t>
              </a:r>
              <a:r>
                <a:rPr lang="en-US" sz="2000">
                  <a:solidFill>
                    <a:srgbClr val="00FFFF"/>
                  </a:solidFill>
                </a:rPr>
                <a:t>dụng dễ nhìn thân thiện với người dùng</a:t>
              </a:r>
            </a:p>
          </p:txBody>
        </p:sp>
        <p:grpSp>
          <p:nvGrpSpPr>
            <p:cNvPr id="30" name="组合 16"/>
            <p:cNvGrpSpPr/>
            <p:nvPr/>
          </p:nvGrpSpPr>
          <p:grpSpPr bwMode="auto">
            <a:xfrm>
              <a:off x="6762750" y="1238250"/>
              <a:ext cx="571500" cy="428625"/>
              <a:chOff x="3000364" y="642924"/>
              <a:chExt cx="428628" cy="321471"/>
            </a:xfrm>
          </p:grpSpPr>
          <p:sp>
            <p:nvSpPr>
              <p:cNvPr id="31" name="等腰三角形 30"/>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等腰三角形 31"/>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anim calcmode="lin" valueType="num">
                                      <p:cBhvr>
                                        <p:cTn id="18" dur="2000" fill="hold"/>
                                        <p:tgtEl>
                                          <p:spTgt spid="5"/>
                                        </p:tgtEl>
                                        <p:attrNameLst>
                                          <p:attrName>style.rotation</p:attrName>
                                        </p:attrNameLst>
                                      </p:cBhvr>
                                      <p:tavLst>
                                        <p:tav tm="0">
                                          <p:val>
                                            <p:fltVal val="720"/>
                                          </p:val>
                                        </p:tav>
                                        <p:tav tm="100000">
                                          <p:val>
                                            <p:fltVal val="0"/>
                                          </p:val>
                                        </p:tav>
                                      </p:tavLst>
                                    </p:anim>
                                    <p:anim calcmode="lin" valueType="num">
                                      <p:cBhvr>
                                        <p:cTn id="19" dur="2000" fill="hold"/>
                                        <p:tgtEl>
                                          <p:spTgt spid="5"/>
                                        </p:tgtEl>
                                        <p:attrNameLst>
                                          <p:attrName>ppt_h</p:attrName>
                                        </p:attrNameLst>
                                      </p:cBhvr>
                                      <p:tavLst>
                                        <p:tav tm="0">
                                          <p:val>
                                            <p:fltVal val="0"/>
                                          </p:val>
                                        </p:tav>
                                        <p:tav tm="100000">
                                          <p:val>
                                            <p:strVal val="#ppt_h"/>
                                          </p:val>
                                        </p:tav>
                                      </p:tavLst>
                                    </p:anim>
                                    <p:anim calcmode="lin" valueType="num">
                                      <p:cBhvr>
                                        <p:cTn id="20" dur="2000" fill="hold"/>
                                        <p:tgtEl>
                                          <p:spTgt spid="5"/>
                                        </p:tgtEl>
                                        <p:attrNameLst>
                                          <p:attrName>ppt_w</p:attrName>
                                        </p:attrNameLst>
                                      </p:cBhvr>
                                      <p:tavLst>
                                        <p:tav tm="0">
                                          <p:val>
                                            <p:fltVal val="0"/>
                                          </p:val>
                                        </p:tav>
                                        <p:tav tm="100000">
                                          <p:val>
                                            <p:strVal val="#ppt_w"/>
                                          </p:val>
                                        </p:tav>
                                      </p:tavLst>
                                    </p:anim>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10100" y="1767387"/>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3773259"/>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02746" y="2331266"/>
            <a:ext cx="3788229" cy="630942"/>
          </a:xfrm>
          <a:prstGeom prst="rect">
            <a:avLst/>
          </a:prstGeom>
          <a:noFill/>
        </p:spPr>
        <p:txBody>
          <a:bodyPr wrap="square" rtlCol="0">
            <a:spAutoFit/>
          </a:bodyPr>
          <a:lstStyle/>
          <a:p>
            <a:pPr algn="ctr"/>
            <a:r>
              <a:rPr lang="en-US" altLang="zh-CN" sz="3500" smtClean="0">
                <a:solidFill>
                  <a:srgbClr val="6AE7FF"/>
                </a:solidFill>
              </a:rPr>
              <a:t>HẠN CHẾ</a:t>
            </a:r>
            <a:endParaRPr lang="en-US" altLang="zh-CN" sz="3500">
              <a:solidFill>
                <a:srgbClr val="6AE7FF"/>
              </a:solidFill>
            </a:endParaRPr>
          </a:p>
        </p:txBody>
      </p:sp>
      <p:sp>
        <p:nvSpPr>
          <p:cNvPr id="359" name="矩形 358"/>
          <p:cNvSpPr/>
          <p:nvPr/>
        </p:nvSpPr>
        <p:spPr>
          <a:xfrm>
            <a:off x="4531720" y="2167404"/>
            <a:ext cx="7154545" cy="1200329"/>
          </a:xfrm>
          <a:prstGeom prst="rect">
            <a:avLst/>
          </a:prstGeom>
        </p:spPr>
        <p:txBody>
          <a:bodyPr wrap="square">
            <a:spAutoFit/>
          </a:bodyPr>
          <a:lstStyle/>
          <a:p>
            <a:pPr marL="285750" lvl="0" indent="-285750">
              <a:buFont typeface="Arial" panose="020B0604020202020204" pitchFamily="34" charset="0"/>
              <a:buChar char="•"/>
            </a:pPr>
            <a:r>
              <a:rPr lang="en-US" smtClean="0">
                <a:solidFill>
                  <a:srgbClr val="00FFFF"/>
                </a:solidFill>
              </a:rPr>
              <a:t>Chưa </a:t>
            </a:r>
            <a:r>
              <a:rPr lang="en-US">
                <a:solidFill>
                  <a:srgbClr val="00FFFF"/>
                </a:solidFill>
              </a:rPr>
              <a:t>có tính năng phân biệt nhân viên nghỉ làm và nhân viên hiện đang còn làm ở </a:t>
            </a:r>
            <a:r>
              <a:rPr lang="en-US">
                <a:solidFill>
                  <a:srgbClr val="00FFFF"/>
                </a:solidFill>
              </a:rPr>
              <a:t>cửa </a:t>
            </a:r>
            <a:r>
              <a:rPr lang="en-US" smtClean="0">
                <a:solidFill>
                  <a:srgbClr val="00FFFF"/>
                </a:solidFill>
              </a:rPr>
              <a:t>hảng</a:t>
            </a:r>
          </a:p>
          <a:p>
            <a:pPr marL="285750" lvl="0" indent="-285750">
              <a:buFont typeface="Arial" panose="020B0604020202020204" pitchFamily="34" charset="0"/>
              <a:buChar char="•"/>
            </a:pPr>
            <a:r>
              <a:rPr lang="en-US" smtClean="0">
                <a:solidFill>
                  <a:srgbClr val="00FFFF"/>
                </a:solidFill>
              </a:rPr>
              <a:t>Chưa có tính năng nhập phụ tùng từ nhà sản xuất</a:t>
            </a:r>
          </a:p>
          <a:p>
            <a:pPr marL="285750" lvl="0" indent="-285750">
              <a:buFont typeface="Arial" panose="020B0604020202020204" pitchFamily="34" charset="0"/>
              <a:buChar char="•"/>
            </a:pPr>
            <a:r>
              <a:rPr lang="en-US" smtClean="0">
                <a:solidFill>
                  <a:srgbClr val="00FFFF"/>
                </a:solidFill>
              </a:rPr>
              <a:t>Chưa có tính năng tính tiền lương cho nhân viên</a:t>
            </a:r>
          </a:p>
        </p:txBody>
      </p:sp>
    </p:spTree>
    <p:extLst>
      <p:ext uri="{BB962C8B-B14F-4D97-AF65-F5344CB8AC3E}">
        <p14:creationId xmlns:p14="http://schemas.microsoft.com/office/powerpoint/2010/main" val="1664718396"/>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359"/>
                                        </p:tgtEl>
                                        <p:attrNameLst>
                                          <p:attrName>style.visibility</p:attrName>
                                        </p:attrNameLst>
                                      </p:cBhvr>
                                      <p:to>
                                        <p:strVal val="visible"/>
                                      </p:to>
                                    </p:set>
                                    <p:animEffect transition="in" filter="fade">
                                      <p:cBhvr>
                                        <p:cTn id="20" dur="500"/>
                                        <p:tgtEl>
                                          <p:spTgt spid="359"/>
                                        </p:tgtEl>
                                      </p:cBhvr>
                                    </p:animEffect>
                                    <p:anim calcmode="lin" valueType="num">
                                      <p:cBhvr>
                                        <p:cTn id="21" dur="500" fill="hold"/>
                                        <p:tgtEl>
                                          <p:spTgt spid="359"/>
                                        </p:tgtEl>
                                        <p:attrNameLst>
                                          <p:attrName>ppt_x</p:attrName>
                                        </p:attrNameLst>
                                      </p:cBhvr>
                                      <p:tavLst>
                                        <p:tav tm="0">
                                          <p:val>
                                            <p:strVal val="#ppt_x"/>
                                          </p:val>
                                        </p:tav>
                                        <p:tav tm="100000">
                                          <p:val>
                                            <p:strVal val="#ppt_x"/>
                                          </p:val>
                                        </p:tav>
                                      </p:tavLst>
                                    </p:anim>
                                    <p:anim calcmode="lin" valueType="num">
                                      <p:cBhvr>
                                        <p:cTn id="22"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10100" y="1575798"/>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63126"/>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02746" y="2331266"/>
            <a:ext cx="3788229" cy="1169551"/>
          </a:xfrm>
          <a:prstGeom prst="rect">
            <a:avLst/>
          </a:prstGeom>
          <a:noFill/>
        </p:spPr>
        <p:txBody>
          <a:bodyPr wrap="square" rtlCol="0">
            <a:spAutoFit/>
          </a:bodyPr>
          <a:lstStyle/>
          <a:p>
            <a:pPr algn="ctr"/>
            <a:r>
              <a:rPr lang="en-US" altLang="zh-CN" sz="3500" smtClean="0">
                <a:solidFill>
                  <a:srgbClr val="6AE7FF"/>
                </a:solidFill>
              </a:rPr>
              <a:t>HƯỚNG PHÁT TRIỂN PHẦN MỀM</a:t>
            </a:r>
            <a:endParaRPr lang="en-US" altLang="zh-CN" sz="3500">
              <a:solidFill>
                <a:srgbClr val="6AE7FF"/>
              </a:solidFill>
            </a:endParaRPr>
          </a:p>
        </p:txBody>
      </p:sp>
      <p:sp>
        <p:nvSpPr>
          <p:cNvPr id="359" name="矩形 358"/>
          <p:cNvSpPr/>
          <p:nvPr/>
        </p:nvSpPr>
        <p:spPr>
          <a:xfrm>
            <a:off x="4610099" y="1674449"/>
            <a:ext cx="7154545" cy="3000821"/>
          </a:xfrm>
          <a:prstGeom prst="rect">
            <a:avLst/>
          </a:prstGeom>
        </p:spPr>
        <p:txBody>
          <a:bodyPr wrap="square">
            <a:spAutoFit/>
          </a:bodyPr>
          <a:lstStyle/>
          <a:p>
            <a:pPr>
              <a:lnSpc>
                <a:spcPct val="150000"/>
              </a:lnSpc>
            </a:pPr>
            <a:r>
              <a:rPr lang="en-US">
                <a:solidFill>
                  <a:srgbClr val="00FFFF"/>
                </a:solidFill>
              </a:rPr>
              <a:t>Thực tế với thế giới hiện nay con người hầu hết ai cũng sử dụng smart phone vì vậy theo chúng em nghĩ mình cần cụ thể hóa ứng dụng này trên máy tính thành một app trên ứng dụng điện thoại di động để khi khách hàng đến không cần sự trợ giúp của nhân viên mà mình cũng có để đăng kí phiếu để sửa và theo dõi tình trạng của phiếu mình thông qua app, còn nhân viên (thợ, tiếp tân) mỗi ngưởi có một chiếc điện thoại trên tay tải app về đăng nhập và sử dụng thông thường như trên máy tính.</a:t>
            </a:r>
            <a:endParaRPr lang="zh-CN" altLang="en-US" sz="1200" spc="300">
              <a:solidFill>
                <a:srgbClr val="00FFFF"/>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359"/>
                                        </p:tgtEl>
                                        <p:attrNameLst>
                                          <p:attrName>style.visibility</p:attrName>
                                        </p:attrNameLst>
                                      </p:cBhvr>
                                      <p:to>
                                        <p:strVal val="visible"/>
                                      </p:to>
                                    </p:set>
                                    <p:animEffect transition="in" filter="fade">
                                      <p:cBhvr>
                                        <p:cTn id="20" dur="500"/>
                                        <p:tgtEl>
                                          <p:spTgt spid="359"/>
                                        </p:tgtEl>
                                      </p:cBhvr>
                                    </p:animEffect>
                                    <p:anim calcmode="lin" valueType="num">
                                      <p:cBhvr>
                                        <p:cTn id="21" dur="500" fill="hold"/>
                                        <p:tgtEl>
                                          <p:spTgt spid="359"/>
                                        </p:tgtEl>
                                        <p:attrNameLst>
                                          <p:attrName>ppt_x</p:attrName>
                                        </p:attrNameLst>
                                      </p:cBhvr>
                                      <p:tavLst>
                                        <p:tav tm="0">
                                          <p:val>
                                            <p:strVal val="#ppt_x"/>
                                          </p:val>
                                        </p:tav>
                                        <p:tav tm="100000">
                                          <p:val>
                                            <p:strVal val="#ppt_x"/>
                                          </p:val>
                                        </p:tav>
                                      </p:tavLst>
                                    </p:anim>
                                    <p:anim calcmode="lin" valueType="num">
                                      <p:cBhvr>
                                        <p:cTn id="22"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3"/>
          <a:stretch>
            <a:fillRect/>
          </a:stretch>
        </p:blipFill>
        <p:spPr>
          <a:xfrm>
            <a:off x="-8255" y="0"/>
            <a:ext cx="6817360" cy="6863715"/>
          </a:xfrm>
          <a:prstGeom prst="rect">
            <a:avLst/>
          </a:prstGeom>
        </p:spPr>
      </p:pic>
      <p:sp>
        <p:nvSpPr>
          <p:cNvPr id="11" name="文本框 10"/>
          <p:cNvSpPr txBox="1"/>
          <p:nvPr/>
        </p:nvSpPr>
        <p:spPr>
          <a:xfrm>
            <a:off x="5778500" y="2399030"/>
            <a:ext cx="5478145" cy="1106805"/>
          </a:xfrm>
          <a:prstGeom prst="rect">
            <a:avLst/>
          </a:prstGeom>
          <a:noFill/>
          <a:effectLst/>
        </p:spPr>
        <p:txBody>
          <a:bodyPr wrap="square" rtlCol="0">
            <a:spAutoFit/>
          </a:bodyPr>
          <a:lstStyle/>
          <a:p>
            <a:pPr algn="r"/>
            <a:r>
              <a:rPr lang="en-US" sz="6600" b="1">
                <a:solidFill>
                  <a:srgbClr val="6AE7FF"/>
                </a:solidFill>
                <a:effectLst/>
                <a:latin typeface="微软雅黑" panose="020B0503020204020204" charset="-122"/>
                <a:ea typeface="微软雅黑" panose="020B0503020204020204" charset="-122"/>
              </a:rPr>
              <a:t>THANK YOU</a:t>
            </a:r>
          </a:p>
        </p:txBody>
      </p:sp>
    </p:spTree>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44CE-7A8A-4DBE-9E56-D145D3194743}"/>
              </a:ext>
            </a:extLst>
          </p:cNvPr>
          <p:cNvSpPr txBox="1">
            <a:spLocks/>
          </p:cNvSpPr>
          <p:nvPr/>
        </p:nvSpPr>
        <p:spPr>
          <a:xfrm>
            <a:off x="1978451" y="922008"/>
            <a:ext cx="7920000" cy="10824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smtClean="0">
                <a:solidFill>
                  <a:srgbClr val="00FFFF"/>
                </a:solidFill>
                <a:latin typeface="Times New Roman" panose="02020603050405020304" pitchFamily="18" charset="0"/>
                <a:cs typeface="Times New Roman" panose="02020603050405020304" pitchFamily="18" charset="0"/>
              </a:rPr>
              <a:t>NỘI DUNG</a:t>
            </a:r>
            <a:endParaRPr lang="en-US" sz="3500">
              <a:solidFill>
                <a:srgbClr val="00FFFF"/>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80727AD-B468-4829-85C4-DFF82A8ACC0D}"/>
              </a:ext>
            </a:extLst>
          </p:cNvPr>
          <p:cNvSpPr txBox="1">
            <a:spLocks/>
          </p:cNvSpPr>
          <p:nvPr/>
        </p:nvSpPr>
        <p:spPr>
          <a:xfrm>
            <a:off x="917059" y="2235304"/>
            <a:ext cx="7920000" cy="66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a:solidFill>
                  <a:srgbClr val="00FFFF"/>
                </a:solidFill>
                <a:latin typeface="Times New Roman" panose="02020603050405020304" pitchFamily="18" charset="0"/>
                <a:cs typeface="Times New Roman" panose="02020603050405020304" pitchFamily="18" charset="0"/>
              </a:rPr>
              <a:t> </a:t>
            </a:r>
            <a:r>
              <a:rPr lang="en-US" smtClean="0">
                <a:solidFill>
                  <a:srgbClr val="00FFFF"/>
                </a:solidFill>
                <a:latin typeface="Times New Roman" panose="02020603050405020304" pitchFamily="18" charset="0"/>
                <a:cs typeface="Times New Roman" panose="02020603050405020304" pitchFamily="18" charset="0"/>
              </a:rPr>
              <a:t>	GIỚI THIỆU</a:t>
            </a:r>
            <a:endParaRPr lang="en-US">
              <a:solidFill>
                <a:srgbClr val="00FFFF"/>
              </a:solidFill>
              <a:latin typeface="Times New Roman" panose="02020603050405020304" pitchFamily="18" charset="0"/>
              <a:cs typeface="Times New Roman" panose="02020603050405020304" pitchFamily="18" charset="0"/>
            </a:endParaRPr>
          </a:p>
        </p:txBody>
      </p:sp>
      <p:sp>
        <p:nvSpPr>
          <p:cNvPr id="4" name="Text Placeholder 2">
            <a:extLst>
              <a:ext uri="{FF2B5EF4-FFF2-40B4-BE49-F238E27FC236}">
                <a16:creationId xmlns:a16="http://schemas.microsoft.com/office/drawing/2014/main" id="{58FFDE08-AD11-43B2-9E8E-62582B4ED153}"/>
              </a:ext>
            </a:extLst>
          </p:cNvPr>
          <p:cNvSpPr txBox="1">
            <a:spLocks/>
          </p:cNvSpPr>
          <p:nvPr/>
        </p:nvSpPr>
        <p:spPr>
          <a:xfrm>
            <a:off x="917059" y="3036828"/>
            <a:ext cx="7920000" cy="666000"/>
          </a:xfrm>
          <a:prstGeom prst="rect">
            <a:avLst/>
          </a:prstGeom>
        </p:spPr>
        <p:txBody>
          <a:bodyPr vert="horz" lIns="10798" tIns="0" rIns="0" bIns="0" rtlCol="0" anchor="t" anchorCtr="0">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lang="de-DE" sz="3200" kern="1200" dirty="0" smtClean="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sz="2800" smtClean="0">
                <a:solidFill>
                  <a:srgbClr val="00FFFF"/>
                </a:solidFill>
                <a:latin typeface="Times New Roman" panose="02020603050405020304" pitchFamily="18" charset="0"/>
                <a:cs typeface="Times New Roman" panose="02020603050405020304" pitchFamily="18" charset="0"/>
              </a:rPr>
              <a:t> 	NỘI </a:t>
            </a:r>
            <a:r>
              <a:rPr lang="en-US" sz="2800">
                <a:solidFill>
                  <a:srgbClr val="00FFFF"/>
                </a:solidFill>
                <a:latin typeface="Times New Roman" panose="02020603050405020304" pitchFamily="18" charset="0"/>
                <a:cs typeface="Times New Roman" panose="02020603050405020304" pitchFamily="18" charset="0"/>
              </a:rPr>
              <a:t>DUNG THỰC HIỆN</a:t>
            </a:r>
          </a:p>
        </p:txBody>
      </p:sp>
      <p:sp>
        <p:nvSpPr>
          <p:cNvPr id="5" name="Text Placeholder 2">
            <a:extLst>
              <a:ext uri="{FF2B5EF4-FFF2-40B4-BE49-F238E27FC236}">
                <a16:creationId xmlns:a16="http://schemas.microsoft.com/office/drawing/2014/main" id="{EF0DDF86-293C-4384-96E9-CFE27216FDFC}"/>
              </a:ext>
            </a:extLst>
          </p:cNvPr>
          <p:cNvSpPr txBox="1">
            <a:spLocks/>
          </p:cNvSpPr>
          <p:nvPr/>
        </p:nvSpPr>
        <p:spPr>
          <a:xfrm>
            <a:off x="917059" y="3838352"/>
            <a:ext cx="7920000" cy="666000"/>
          </a:xfrm>
          <a:prstGeom prst="rect">
            <a:avLst/>
          </a:prstGeom>
        </p:spPr>
        <p:txBody>
          <a:bodyPr vert="horz" lIns="10798" tIns="0" rIns="0" bIns="0" rtlCol="0" anchor="t" anchorCtr="0">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lang="de-DE" sz="3200" kern="1200" dirty="0" smtClean="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sz="2800" smtClean="0">
                <a:solidFill>
                  <a:srgbClr val="00FFFF"/>
                </a:solidFill>
                <a:latin typeface="Times New Roman" panose="02020603050405020304" pitchFamily="18" charset="0"/>
                <a:cs typeface="Times New Roman" panose="02020603050405020304" pitchFamily="18" charset="0"/>
              </a:rPr>
              <a:t> 	THIẾT KẾ PHẦN MỀM</a:t>
            </a:r>
            <a:endParaRPr lang="en-US" sz="2800">
              <a:solidFill>
                <a:srgbClr val="00FFFF"/>
              </a:solidFill>
              <a:latin typeface="Times New Roman" panose="02020603050405020304" pitchFamily="18" charset="0"/>
              <a:cs typeface="Times New Roman" panose="02020603050405020304" pitchFamily="18" charset="0"/>
            </a:endParaRPr>
          </a:p>
        </p:txBody>
      </p:sp>
      <p:sp>
        <p:nvSpPr>
          <p:cNvPr id="6" name="Text Placeholder 2">
            <a:extLst>
              <a:ext uri="{FF2B5EF4-FFF2-40B4-BE49-F238E27FC236}">
                <a16:creationId xmlns:a16="http://schemas.microsoft.com/office/drawing/2014/main" id="{D8A87F86-6987-4F44-9016-265FC6C847D6}"/>
              </a:ext>
            </a:extLst>
          </p:cNvPr>
          <p:cNvSpPr txBox="1">
            <a:spLocks/>
          </p:cNvSpPr>
          <p:nvPr/>
        </p:nvSpPr>
        <p:spPr>
          <a:xfrm>
            <a:off x="917059" y="4639876"/>
            <a:ext cx="7920000" cy="666000"/>
          </a:xfrm>
          <a:prstGeom prst="rect">
            <a:avLst/>
          </a:prstGeom>
        </p:spPr>
        <p:txBody>
          <a:bodyPr vert="horz" lIns="10798" tIns="0" rIns="0" bIns="0" rtlCol="0" anchor="t" anchorCtr="0">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lang="de-DE" sz="3200" kern="1200" dirty="0" smtClean="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sz="2800" smtClean="0">
                <a:solidFill>
                  <a:srgbClr val="00FFFF"/>
                </a:solidFill>
                <a:latin typeface="Times New Roman" panose="02020603050405020304" pitchFamily="18" charset="0"/>
                <a:cs typeface="Times New Roman" panose="02020603050405020304" pitchFamily="18" charset="0"/>
              </a:rPr>
              <a:t> 	KẾT QUẢ </a:t>
            </a:r>
            <a:r>
              <a:rPr lang="en-US" sz="2800">
                <a:solidFill>
                  <a:srgbClr val="00FFFF"/>
                </a:solidFill>
                <a:latin typeface="Times New Roman" panose="02020603050405020304" pitchFamily="18" charset="0"/>
                <a:cs typeface="Times New Roman" panose="02020603050405020304" pitchFamily="18" charset="0"/>
              </a:rPr>
              <a:t>– H</a:t>
            </a:r>
            <a:r>
              <a:rPr lang="vi-VN" sz="2800">
                <a:solidFill>
                  <a:srgbClr val="00FFFF"/>
                </a:solidFill>
                <a:latin typeface="Times New Roman" panose="02020603050405020304" pitchFamily="18" charset="0"/>
                <a:cs typeface="Times New Roman" panose="02020603050405020304" pitchFamily="18" charset="0"/>
              </a:rPr>
              <a:t>Ư</a:t>
            </a:r>
            <a:r>
              <a:rPr lang="en-US" sz="2800">
                <a:solidFill>
                  <a:srgbClr val="00FFFF"/>
                </a:solidFill>
                <a:latin typeface="Times New Roman" panose="02020603050405020304" pitchFamily="18" charset="0"/>
                <a:cs typeface="Times New Roman" panose="02020603050405020304" pitchFamily="18" charset="0"/>
              </a:rPr>
              <a:t>ỚNG PHÁT TRIỂN</a:t>
            </a:r>
          </a:p>
        </p:txBody>
      </p:sp>
    </p:spTree>
    <p:extLst>
      <p:ext uri="{BB962C8B-B14F-4D97-AF65-F5344CB8AC3E}">
        <p14:creationId xmlns:p14="http://schemas.microsoft.com/office/powerpoint/2010/main" val="1206100760"/>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006475"/>
            <a:ext cx="10491473" cy="5559788"/>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1140953" y="3681247"/>
            <a:ext cx="5886864" cy="2554545"/>
          </a:xfrm>
          <a:prstGeom prst="rect">
            <a:avLst/>
          </a:prstGeom>
          <a:noFill/>
        </p:spPr>
        <p:txBody>
          <a:bodyPr wrap="square" rtlCol="0">
            <a:spAutoFit/>
          </a:bodyPr>
          <a:lstStyle/>
          <a:p>
            <a:r>
              <a:rPr lang="en-US" sz="2000" smtClean="0">
                <a:solidFill>
                  <a:srgbClr val="00FFFF"/>
                </a:solidFill>
                <a:latin typeface="Times New Roman" panose="02020603050405020304" pitchFamily="18" charset="0"/>
                <a:cs typeface="Times New Roman" panose="02020603050405020304" pitchFamily="18" charset="0"/>
              </a:rPr>
              <a:t>Xã </a:t>
            </a:r>
            <a:r>
              <a:rPr lang="en-US" sz="2000">
                <a:solidFill>
                  <a:srgbClr val="00FFFF"/>
                </a:solidFill>
                <a:latin typeface="Times New Roman" panose="02020603050405020304" pitchFamily="18" charset="0"/>
                <a:cs typeface="Times New Roman" panose="02020603050405020304" pitchFamily="18" charset="0"/>
              </a:rPr>
              <a:t>hội ngày càng phát triển và hiện đại, không chỉ những hệ thống, đại lý lớn về sửa chữa chăm sóc xe cần đến những ứng dụng quản lý chuyên nghiệp và hiệu quả mà những doanh nghiệp, cửa hàng sửa chữa, chăm sóc xe t</a:t>
            </a:r>
            <a:r>
              <a:rPr lang="vi-VN" sz="2000">
                <a:solidFill>
                  <a:srgbClr val="00FFFF"/>
                </a:solidFill>
                <a:latin typeface="Times New Roman" panose="02020603050405020304" pitchFamily="18" charset="0"/>
                <a:cs typeface="Times New Roman" panose="02020603050405020304" pitchFamily="18" charset="0"/>
              </a:rPr>
              <a:t>ư</a:t>
            </a:r>
            <a:r>
              <a:rPr lang="en-US" sz="2000">
                <a:solidFill>
                  <a:srgbClr val="00FFFF"/>
                </a:solidFill>
                <a:latin typeface="Times New Roman" panose="02020603050405020304" pitchFamily="18" charset="0"/>
                <a:cs typeface="Times New Roman" panose="02020603050405020304" pitchFamily="18" charset="0"/>
              </a:rPr>
              <a:t> nhân vừa và nhỏ cũng muốn có những ứng dụng, phần mềm quản lý t</a:t>
            </a:r>
            <a:r>
              <a:rPr lang="vi-VN" sz="2000">
                <a:solidFill>
                  <a:srgbClr val="00FFFF"/>
                </a:solidFill>
                <a:latin typeface="Times New Roman" panose="02020603050405020304" pitchFamily="18" charset="0"/>
                <a:cs typeface="Times New Roman" panose="02020603050405020304" pitchFamily="18" charset="0"/>
              </a:rPr>
              <a:t>ư</a:t>
            </a:r>
            <a:r>
              <a:rPr lang="en-US" sz="2000">
                <a:solidFill>
                  <a:srgbClr val="00FFFF"/>
                </a:solidFill>
                <a:latin typeface="Times New Roman" panose="02020603050405020304" pitchFamily="18" charset="0"/>
                <a:cs typeface="Times New Roman" panose="02020603050405020304" pitchFamily="18" charset="0"/>
              </a:rPr>
              <a:t>ng tự nhưng phù hợp với mô hình, chi phí…</a:t>
            </a:r>
          </a:p>
          <a:p>
            <a:endParaRPr lang="en-US" sz="2000" dirty="0">
              <a:solidFill>
                <a:srgbClr val="00FFFF"/>
              </a:solidFill>
              <a:latin typeface="Times New Roman" panose="02020603050405020304" pitchFamily="18" charset="0"/>
              <a:cs typeface="Times New Roman" panose="02020603050405020304" pitchFamily="18" charset="0"/>
            </a:endParaRPr>
          </a:p>
        </p:txBody>
      </p:sp>
      <p:sp>
        <p:nvSpPr>
          <p:cNvPr id="22" name="Title 1">
            <a:extLst>
              <a:ext uri="{FF2B5EF4-FFF2-40B4-BE49-F238E27FC236}">
                <a16:creationId xmlns:a16="http://schemas.microsoft.com/office/drawing/2014/main" id="{6F4801D0-986D-4444-9FF5-8BA0502CBF72}"/>
              </a:ext>
            </a:extLst>
          </p:cNvPr>
          <p:cNvSpPr txBox="1">
            <a:spLocks/>
          </p:cNvSpPr>
          <p:nvPr/>
        </p:nvSpPr>
        <p:spPr>
          <a:xfrm>
            <a:off x="4084385" y="483393"/>
            <a:ext cx="5031980" cy="4732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smtClean="0">
                <a:solidFill>
                  <a:srgbClr val="00FFFF"/>
                </a:solidFill>
                <a:latin typeface="Times New Roman" panose="02020603050405020304" pitchFamily="18" charset="0"/>
                <a:cs typeface="Times New Roman" panose="02020603050405020304" pitchFamily="18" charset="0"/>
              </a:rPr>
              <a:t>GIỚI THIỆU</a:t>
            </a:r>
            <a:endParaRPr lang="en-US" sz="3000">
              <a:solidFill>
                <a:srgbClr val="00FFFF"/>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677285" y="1307903"/>
            <a:ext cx="3533187" cy="477054"/>
          </a:xfrm>
          <a:prstGeom prst="rect">
            <a:avLst/>
          </a:prstGeom>
        </p:spPr>
        <p:txBody>
          <a:bodyPr wrap="square">
            <a:spAutoFit/>
          </a:bodyPr>
          <a:lstStyle/>
          <a:p>
            <a:r>
              <a:rPr lang="en-US" sz="2500" b="1" err="1">
                <a:solidFill>
                  <a:srgbClr val="00FFFF"/>
                </a:solidFill>
                <a:latin typeface="Times New Roman" panose="02020603050405020304" pitchFamily="18" charset="0"/>
                <a:cs typeface="Times New Roman" panose="02020603050405020304" pitchFamily="18" charset="0"/>
              </a:rPr>
              <a:t>Lý</a:t>
            </a:r>
            <a:r>
              <a:rPr lang="en-US" sz="2500" b="1">
                <a:solidFill>
                  <a:srgbClr val="00FFFF"/>
                </a:solidFill>
                <a:latin typeface="Times New Roman" panose="02020603050405020304" pitchFamily="18" charset="0"/>
                <a:cs typeface="Times New Roman" panose="02020603050405020304" pitchFamily="18" charset="0"/>
              </a:rPr>
              <a:t> do </a:t>
            </a:r>
            <a:r>
              <a:rPr lang="en-US" sz="2500" b="1" err="1">
                <a:solidFill>
                  <a:srgbClr val="00FFFF"/>
                </a:solidFill>
                <a:latin typeface="Times New Roman" panose="02020603050405020304" pitchFamily="18" charset="0"/>
                <a:cs typeface="Times New Roman" panose="02020603050405020304" pitchFamily="18" charset="0"/>
              </a:rPr>
              <a:t>chọn</a:t>
            </a:r>
            <a:r>
              <a:rPr lang="en-US" sz="2500" b="1">
                <a:solidFill>
                  <a:srgbClr val="00FFFF"/>
                </a:solidFill>
                <a:latin typeface="Times New Roman" panose="02020603050405020304" pitchFamily="18" charset="0"/>
                <a:cs typeface="Times New Roman" panose="02020603050405020304" pitchFamily="18" charset="0"/>
              </a:rPr>
              <a:t> </a:t>
            </a:r>
            <a:r>
              <a:rPr lang="en-US" sz="2500" b="1" err="1">
                <a:solidFill>
                  <a:srgbClr val="00FFFF"/>
                </a:solidFill>
                <a:latin typeface="Times New Roman" panose="02020603050405020304" pitchFamily="18" charset="0"/>
                <a:cs typeface="Times New Roman" panose="02020603050405020304" pitchFamily="18" charset="0"/>
              </a:rPr>
              <a:t>đề</a:t>
            </a:r>
            <a:r>
              <a:rPr lang="en-US" sz="2500" b="1">
                <a:solidFill>
                  <a:srgbClr val="00FFFF"/>
                </a:solidFill>
                <a:latin typeface="Times New Roman" panose="02020603050405020304" pitchFamily="18" charset="0"/>
                <a:cs typeface="Times New Roman" panose="02020603050405020304" pitchFamily="18" charset="0"/>
              </a:rPr>
              <a:t> </a:t>
            </a:r>
            <a:r>
              <a:rPr lang="en-US" sz="2500" b="1" err="1">
                <a:solidFill>
                  <a:srgbClr val="00FFFF"/>
                </a:solidFill>
                <a:latin typeface="Times New Roman" panose="02020603050405020304" pitchFamily="18" charset="0"/>
                <a:cs typeface="Times New Roman" panose="02020603050405020304" pitchFamily="18" charset="0"/>
              </a:rPr>
              <a:t>tài</a:t>
            </a:r>
            <a:endParaRPr lang="en-US" sz="2500" b="1">
              <a:solidFill>
                <a:srgbClr val="00FFFF"/>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1140953" y="1933375"/>
            <a:ext cx="8009268" cy="1015663"/>
          </a:xfrm>
          <a:prstGeom prst="rect">
            <a:avLst/>
          </a:prstGeom>
        </p:spPr>
        <p:txBody>
          <a:bodyPr wrap="square">
            <a:spAutoFit/>
          </a:bodyPr>
          <a:lstStyle/>
          <a:p>
            <a:r>
              <a:rPr lang="en-US" sz="2000">
                <a:solidFill>
                  <a:srgbClr val="00FFFF"/>
                </a:solidFill>
                <a:latin typeface="Times New Roman" panose="02020603050405020304" pitchFamily="18" charset="0"/>
                <a:cs typeface="Times New Roman" panose="02020603050405020304" pitchFamily="18" charset="0"/>
              </a:rPr>
              <a:t>Hiện nay, </a:t>
            </a:r>
            <a:r>
              <a:rPr lang="vi-VN" sz="2000">
                <a:solidFill>
                  <a:srgbClr val="00FFFF"/>
                </a:solidFill>
                <a:latin typeface="Times New Roman" panose="02020603050405020304" pitchFamily="18" charset="0"/>
                <a:cs typeface="Times New Roman" panose="02020603050405020304" pitchFamily="18" charset="0"/>
              </a:rPr>
              <a:t>Việt Nam đang đứng đầu </a:t>
            </a:r>
            <a:r>
              <a:rPr lang="en-US" sz="2000">
                <a:solidFill>
                  <a:srgbClr val="00FFFF"/>
                </a:solidFill>
                <a:latin typeface="Times New Roman" panose="02020603050405020304" pitchFamily="18" charset="0"/>
                <a:cs typeface="Times New Roman" panose="02020603050405020304" pitchFamily="18" charset="0"/>
              </a:rPr>
              <a:t/>
            </a:r>
            <a:br>
              <a:rPr lang="en-US" sz="2000">
                <a:solidFill>
                  <a:srgbClr val="00FFFF"/>
                </a:solidFill>
                <a:latin typeface="Times New Roman" panose="02020603050405020304" pitchFamily="18" charset="0"/>
                <a:cs typeface="Times New Roman" panose="02020603050405020304" pitchFamily="18" charset="0"/>
              </a:rPr>
            </a:br>
            <a:r>
              <a:rPr lang="vi-VN" sz="2000">
                <a:solidFill>
                  <a:srgbClr val="00FFFF"/>
                </a:solidFill>
                <a:latin typeface="Times New Roman" panose="02020603050405020304" pitchFamily="18" charset="0"/>
                <a:cs typeface="Times New Roman" panose="02020603050405020304" pitchFamily="18" charset="0"/>
              </a:rPr>
              <a:t>các nước ASEAN về tỷ lệ xe máy </a:t>
            </a:r>
            <a:r>
              <a:rPr lang="en-US" sz="2000">
                <a:solidFill>
                  <a:srgbClr val="00FFFF"/>
                </a:solidFill>
                <a:latin typeface="Times New Roman" panose="02020603050405020304" pitchFamily="18" charset="0"/>
                <a:cs typeface="Times New Roman" panose="02020603050405020304" pitchFamily="18" charset="0"/>
              </a:rPr>
              <a:t/>
            </a:r>
            <a:br>
              <a:rPr lang="en-US" sz="2000">
                <a:solidFill>
                  <a:srgbClr val="00FFFF"/>
                </a:solidFill>
                <a:latin typeface="Times New Roman" panose="02020603050405020304" pitchFamily="18" charset="0"/>
                <a:cs typeface="Times New Roman" panose="02020603050405020304" pitchFamily="18" charset="0"/>
              </a:rPr>
            </a:br>
            <a:r>
              <a:rPr lang="vi-VN" sz="2000">
                <a:solidFill>
                  <a:srgbClr val="00FFFF"/>
                </a:solidFill>
                <a:latin typeface="Times New Roman" panose="02020603050405020304" pitchFamily="18" charset="0"/>
                <a:cs typeface="Times New Roman" panose="02020603050405020304" pitchFamily="18" charset="0"/>
              </a:rPr>
              <a:t>trên tổng số phương tiện cơ giới đường b</a:t>
            </a:r>
            <a:r>
              <a:rPr lang="en-US" sz="2000">
                <a:solidFill>
                  <a:srgbClr val="00FFFF"/>
                </a:solidFill>
                <a:latin typeface="Times New Roman" panose="02020603050405020304" pitchFamily="18" charset="0"/>
                <a:cs typeface="Times New Roman" panose="02020603050405020304" pitchFamily="18" charset="0"/>
              </a:rPr>
              <a:t>ộ.</a:t>
            </a:r>
            <a:endParaRPr lang="en-US" sz="2000">
              <a:solidFill>
                <a:srgbClr val="00FFFF"/>
              </a:solidFill>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304D40B8-BADA-41EC-85C5-281D5F6C00C4}"/>
              </a:ext>
            </a:extLst>
          </p:cNvPr>
          <p:cNvPicPr>
            <a:picLocks noChangeAspect="1"/>
          </p:cNvPicPr>
          <p:nvPr/>
        </p:nvPicPr>
        <p:blipFill>
          <a:blip r:embed="rId3"/>
          <a:stretch>
            <a:fillRect/>
          </a:stretch>
        </p:blipFill>
        <p:spPr>
          <a:xfrm>
            <a:off x="5893544" y="1084168"/>
            <a:ext cx="3116063" cy="2266608"/>
          </a:xfrm>
          <a:prstGeom prst="rect">
            <a:avLst/>
          </a:prstGeom>
        </p:spPr>
      </p:pic>
      <p:pic>
        <p:nvPicPr>
          <p:cNvPr id="28" name="Picture 27">
            <a:extLst>
              <a:ext uri="{FF2B5EF4-FFF2-40B4-BE49-F238E27FC236}">
                <a16:creationId xmlns:a16="http://schemas.microsoft.com/office/drawing/2014/main" id="{BAF7E3D3-F48B-41EF-B314-4B55A5E50E72}"/>
              </a:ext>
            </a:extLst>
          </p:cNvPr>
          <p:cNvPicPr>
            <a:picLocks noChangeAspect="1"/>
          </p:cNvPicPr>
          <p:nvPr/>
        </p:nvPicPr>
        <p:blipFill>
          <a:blip r:embed="rId4"/>
          <a:stretch>
            <a:fillRect/>
          </a:stretch>
        </p:blipFill>
        <p:spPr>
          <a:xfrm>
            <a:off x="7322504" y="3692767"/>
            <a:ext cx="3113360" cy="21597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18" presetClass="entr" presetSubtype="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006475"/>
            <a:ext cx="10491473" cy="5559788"/>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22" name="Title 1">
            <a:extLst>
              <a:ext uri="{FF2B5EF4-FFF2-40B4-BE49-F238E27FC236}">
                <a16:creationId xmlns:a16="http://schemas.microsoft.com/office/drawing/2014/main" id="{6F4801D0-986D-4444-9FF5-8BA0502CBF72}"/>
              </a:ext>
            </a:extLst>
          </p:cNvPr>
          <p:cNvSpPr txBox="1">
            <a:spLocks/>
          </p:cNvSpPr>
          <p:nvPr/>
        </p:nvSpPr>
        <p:spPr>
          <a:xfrm>
            <a:off x="4084385" y="483393"/>
            <a:ext cx="5031980" cy="4732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smtClean="0">
                <a:solidFill>
                  <a:srgbClr val="00FFFF"/>
                </a:solidFill>
                <a:latin typeface="Times New Roman" panose="02020603050405020304" pitchFamily="18" charset="0"/>
                <a:cs typeface="Times New Roman" panose="02020603050405020304" pitchFamily="18" charset="0"/>
              </a:rPr>
              <a:t>GIỚI THIỆU</a:t>
            </a:r>
            <a:endParaRPr lang="en-US" sz="3000">
              <a:solidFill>
                <a:srgbClr val="00FFFF"/>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677285" y="1307903"/>
            <a:ext cx="3533187" cy="477054"/>
          </a:xfrm>
          <a:prstGeom prst="rect">
            <a:avLst/>
          </a:prstGeom>
        </p:spPr>
        <p:txBody>
          <a:bodyPr wrap="square">
            <a:spAutoFit/>
          </a:bodyPr>
          <a:lstStyle/>
          <a:p>
            <a:r>
              <a:rPr lang="en-US" sz="2500" b="1">
                <a:solidFill>
                  <a:srgbClr val="00FFFF"/>
                </a:solidFill>
                <a:latin typeface="Times New Roman" panose="02020603050405020304" pitchFamily="18" charset="0"/>
                <a:cs typeface="Times New Roman" panose="02020603050405020304" pitchFamily="18" charset="0"/>
              </a:rPr>
              <a:t>Mục tiêu đề tài</a:t>
            </a:r>
            <a:endParaRPr lang="en-US" sz="2500" b="1" dirty="0">
              <a:solidFill>
                <a:srgbClr val="00FFFF"/>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1677285" y="2086385"/>
            <a:ext cx="9141460" cy="1323439"/>
          </a:xfrm>
          <a:prstGeom prst="rect">
            <a:avLst/>
          </a:prstGeom>
        </p:spPr>
        <p:txBody>
          <a:bodyPr wrap="square">
            <a:spAutoFit/>
          </a:bodyPr>
          <a:lstStyle/>
          <a:p>
            <a:r>
              <a:rPr lang="en-US" sz="2000">
                <a:solidFill>
                  <a:srgbClr val="00FFFF"/>
                </a:solidFill>
                <a:latin typeface="Times New Roman" panose="02020603050405020304" pitchFamily="18" charset="0"/>
                <a:cs typeface="Times New Roman" panose="02020603050405020304" pitchFamily="18" charset="0"/>
              </a:rPr>
              <a:t>Xây dựng, phát triển đ</a:t>
            </a:r>
            <a:r>
              <a:rPr lang="vi-VN" sz="2000">
                <a:solidFill>
                  <a:srgbClr val="00FFFF"/>
                </a:solidFill>
                <a:latin typeface="Times New Roman" panose="02020603050405020304" pitchFamily="18" charset="0"/>
                <a:cs typeface="Times New Roman" panose="02020603050405020304" pitchFamily="18" charset="0"/>
              </a:rPr>
              <a:t>ư</a:t>
            </a:r>
            <a:r>
              <a:rPr lang="en-US" sz="2000">
                <a:solidFill>
                  <a:srgbClr val="00FFFF"/>
                </a:solidFill>
                <a:latin typeface="Times New Roman" panose="02020603050405020304" pitchFamily="18" charset="0"/>
                <a:cs typeface="Times New Roman" panose="02020603050405020304" pitchFamily="18" charset="0"/>
              </a:rPr>
              <a:t>ợc một ứng dụng quản lý chăm sóc xe phục vụ, đáp ứng tốt cho nhu cầu những doanh nghiệp, cửa hàng sửa chữa, chăm sóc xe vừa và nhỏ cần một ứng dụng quản lý đem lại hiệu quả, dễ sử dụng, phục vụ tốt cho khách hàng….</a:t>
            </a:r>
          </a:p>
          <a:p>
            <a:endParaRPr lang="en-US" sz="2000" dirty="0">
              <a:solidFill>
                <a:srgbClr val="00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714297"/>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92596" y="507129"/>
            <a:ext cx="5734685" cy="630942"/>
          </a:xfrm>
          <a:prstGeom prst="rect">
            <a:avLst/>
          </a:prstGeom>
          <a:noFill/>
        </p:spPr>
        <p:txBody>
          <a:bodyPr wrap="square" rtlCol="0">
            <a:spAutoFit/>
          </a:bodyPr>
          <a:lstStyle/>
          <a:p>
            <a:pPr algn="ctr"/>
            <a:r>
              <a:rPr lang="en-US" sz="3500">
                <a:solidFill>
                  <a:srgbClr val="00FFFF"/>
                </a:solidFill>
                <a:latin typeface="Times New Roman" panose="02020603050405020304" pitchFamily="18" charset="0"/>
                <a:cs typeface="Times New Roman" panose="02020603050405020304" pitchFamily="18" charset="0"/>
              </a:rPr>
              <a:t>NỘI DUNG THỰC HIỆN</a:t>
            </a:r>
            <a:endParaRPr lang="en-US" altLang="zh-CN" sz="3500">
              <a:solidFill>
                <a:srgbClr val="00FFFF"/>
              </a:solidFill>
              <a:latin typeface="微软雅黑" panose="020B0503020204020204" charset="-122"/>
              <a:ea typeface="微软雅黑" panose="020B0503020204020204" charset="-122"/>
            </a:endParaRPr>
          </a:p>
        </p:txBody>
      </p:sp>
      <p:sp>
        <p:nvSpPr>
          <p:cNvPr id="8" name="文本框 7"/>
          <p:cNvSpPr txBox="1"/>
          <p:nvPr/>
        </p:nvSpPr>
        <p:spPr>
          <a:xfrm>
            <a:off x="492850" y="2312669"/>
            <a:ext cx="819785" cy="706755"/>
          </a:xfrm>
          <a:prstGeom prst="rect">
            <a:avLst/>
          </a:prstGeom>
          <a:noFill/>
        </p:spPr>
        <p:txBody>
          <a:bodyPr wrap="square" rtlCol="0">
            <a:spAutoFit/>
          </a:bodyPr>
          <a:lstStyle/>
          <a:p>
            <a:pPr algn="r"/>
            <a:r>
              <a:rPr lang="en-US" altLang="zh-CN" sz="4000" b="1" smtClean="0">
                <a:solidFill>
                  <a:srgbClr val="6AE7FF"/>
                </a:solidFill>
                <a:latin typeface="微软雅黑" panose="020B0503020204020204" charset="-122"/>
                <a:ea typeface="微软雅黑" panose="020B0503020204020204" charset="-122"/>
              </a:rPr>
              <a:t>1</a:t>
            </a:r>
            <a:endParaRPr lang="en-US" altLang="zh-CN" sz="4000" b="1">
              <a:solidFill>
                <a:srgbClr val="6AE7FF"/>
              </a:solidFill>
              <a:latin typeface="微软雅黑" panose="020B0503020204020204" charset="-122"/>
              <a:ea typeface="微软雅黑" panose="020B0503020204020204" charset="-122"/>
            </a:endParaRPr>
          </a:p>
        </p:txBody>
      </p:sp>
      <p:sp>
        <p:nvSpPr>
          <p:cNvPr id="10" name="文本框 9"/>
          <p:cNvSpPr txBox="1"/>
          <p:nvPr/>
        </p:nvSpPr>
        <p:spPr>
          <a:xfrm>
            <a:off x="5993719" y="2326549"/>
            <a:ext cx="819785" cy="706755"/>
          </a:xfrm>
          <a:prstGeom prst="rect">
            <a:avLst/>
          </a:prstGeom>
          <a:noFill/>
        </p:spPr>
        <p:txBody>
          <a:bodyPr wrap="square" rtlCol="0">
            <a:spAutoFit/>
          </a:bodyPr>
          <a:lstStyle/>
          <a:p>
            <a:pPr algn="r"/>
            <a:r>
              <a:rPr lang="en-US" altLang="zh-CN" sz="4000" b="1" smtClean="0">
                <a:solidFill>
                  <a:srgbClr val="6AE7FF"/>
                </a:solidFill>
                <a:latin typeface="微软雅黑" panose="020B0503020204020204" charset="-122"/>
                <a:ea typeface="微软雅黑" panose="020B0503020204020204" charset="-122"/>
              </a:rPr>
              <a:t>2</a:t>
            </a:r>
            <a:endParaRPr lang="en-US" altLang="zh-CN" sz="4000" b="1">
              <a:solidFill>
                <a:srgbClr val="6AE7FF"/>
              </a:solidFill>
              <a:latin typeface="微软雅黑" panose="020B0503020204020204" charset="-122"/>
              <a:ea typeface="微软雅黑" panose="020B0503020204020204" charset="-122"/>
            </a:endParaRPr>
          </a:p>
        </p:txBody>
      </p:sp>
      <p:sp>
        <p:nvSpPr>
          <p:cNvPr id="11" name="圆角矩形 10"/>
          <p:cNvSpPr/>
          <p:nvPr/>
        </p:nvSpPr>
        <p:spPr>
          <a:xfrm>
            <a:off x="7006318" y="2423386"/>
            <a:ext cx="159004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b="1">
                <a:solidFill>
                  <a:srgbClr val="00FFFF"/>
                </a:solidFill>
                <a:latin typeface="Times New Roman" panose="02020603050405020304" pitchFamily="18" charset="0"/>
                <a:cs typeface="Times New Roman" panose="02020603050405020304" pitchFamily="18" charset="0"/>
              </a:rPr>
              <a:t>Khảo sát</a:t>
            </a:r>
            <a:endParaRPr lang="en-US" sz="2500" b="1" dirty="0">
              <a:solidFill>
                <a:srgbClr val="00FFFF"/>
              </a:solidFill>
              <a:latin typeface="Times New Roman" panose="02020603050405020304" pitchFamily="18" charset="0"/>
              <a:cs typeface="Times New Roman" panose="02020603050405020304" pitchFamily="18" charset="0"/>
            </a:endParaRPr>
          </a:p>
        </p:txBody>
      </p:sp>
      <p:sp>
        <p:nvSpPr>
          <p:cNvPr id="13" name="圆角矩形 12"/>
          <p:cNvSpPr/>
          <p:nvPr/>
        </p:nvSpPr>
        <p:spPr>
          <a:xfrm>
            <a:off x="1499144" y="2409507"/>
            <a:ext cx="1992993"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b="1">
                <a:solidFill>
                  <a:srgbClr val="00FFFF"/>
                </a:solidFill>
                <a:latin typeface="Times New Roman" panose="02020603050405020304" pitchFamily="18" charset="0"/>
                <a:cs typeface="Times New Roman" panose="02020603050405020304" pitchFamily="18" charset="0"/>
              </a:rPr>
              <a:t>Nghiên cứu</a:t>
            </a:r>
            <a:endParaRPr lang="en-US" sz="2500" b="1" dirty="0">
              <a:solidFill>
                <a:srgbClr val="00FFFF"/>
              </a:solidFill>
              <a:latin typeface="Times New Roman" panose="02020603050405020304" pitchFamily="18" charset="0"/>
              <a:cs typeface="Times New Roman" panose="02020603050405020304" pitchFamily="18" charset="0"/>
            </a:endParaRPr>
          </a:p>
        </p:txBody>
      </p:sp>
      <p:sp>
        <p:nvSpPr>
          <p:cNvPr id="14" name="Textplatzhalter 3"/>
          <p:cNvSpPr txBox="1">
            <a:spLocks/>
          </p:cNvSpPr>
          <p:nvPr/>
        </p:nvSpPr>
        <p:spPr bwMode="gray">
          <a:xfrm>
            <a:off x="3070179" y="1309429"/>
            <a:ext cx="6215471" cy="541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b="1" smtClean="0">
                <a:solidFill>
                  <a:srgbClr val="00FFFF"/>
                </a:solidFill>
                <a:latin typeface="Times New Roman" panose="02020603050405020304" pitchFamily="18" charset="0"/>
                <a:cs typeface="Times New Roman" panose="02020603050405020304" pitchFamily="18" charset="0"/>
              </a:rPr>
              <a:t>Nghiên cứu và khảo sát </a:t>
            </a:r>
            <a:endParaRPr lang="en-US" sz="3000" b="1" noProof="1">
              <a:solidFill>
                <a:srgbClr val="00FFFF"/>
              </a:solidFill>
              <a:latin typeface="Times New Roman" panose="02020603050405020304" pitchFamily="18" charset="0"/>
              <a:cs typeface="Times New Roman" panose="02020603050405020304" pitchFamily="18" charset="0"/>
            </a:endParaRPr>
          </a:p>
        </p:txBody>
      </p:sp>
      <p:sp>
        <p:nvSpPr>
          <p:cNvPr id="15" name="圆角矩形 10"/>
          <p:cNvSpPr/>
          <p:nvPr/>
        </p:nvSpPr>
        <p:spPr>
          <a:xfrm>
            <a:off x="7006318" y="3093944"/>
            <a:ext cx="4558665" cy="2967222"/>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solidFill>
                  <a:srgbClr val="00FFFF"/>
                </a:solidFill>
                <a:latin typeface="Times New Roman" panose="02020603050405020304" pitchFamily="18" charset="0"/>
                <a:cs typeface="Times New Roman" panose="02020603050405020304" pitchFamily="18" charset="0"/>
              </a:rPr>
              <a:t>Hệ thống HEAD</a:t>
            </a:r>
          </a:p>
          <a:p>
            <a:pPr marL="342900" indent="-342900">
              <a:buFont typeface="Arial" panose="020B0604020202020204" pitchFamily="34" charset="0"/>
              <a:buChar char="•"/>
            </a:pPr>
            <a:r>
              <a:rPr lang="en-US" sz="2000">
                <a:solidFill>
                  <a:srgbClr val="00FFFF"/>
                </a:solidFill>
                <a:latin typeface="Times New Roman" panose="02020603050405020304" pitchFamily="18" charset="0"/>
                <a:cs typeface="Times New Roman" panose="02020603050405020304" pitchFamily="18" charset="0"/>
              </a:rPr>
              <a:t>Hệ thống sửa chữa YAMAHA</a:t>
            </a:r>
            <a:endParaRPr lang="en-US" sz="2000" dirty="0">
              <a:solidFill>
                <a:srgbClr val="00FFFF"/>
              </a:solidFill>
              <a:latin typeface="Times New Roman" panose="02020603050405020304" pitchFamily="18" charset="0"/>
              <a:cs typeface="Times New Roman" panose="02020603050405020304" pitchFamily="18" charset="0"/>
            </a:endParaRPr>
          </a:p>
        </p:txBody>
      </p:sp>
      <p:sp>
        <p:nvSpPr>
          <p:cNvPr id="16" name="圆角矩形 10"/>
          <p:cNvSpPr/>
          <p:nvPr/>
        </p:nvSpPr>
        <p:spPr>
          <a:xfrm>
            <a:off x="1499144" y="3093945"/>
            <a:ext cx="4494575" cy="2967221"/>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solidFill>
                  <a:srgbClr val="00FFFF"/>
                </a:solidFill>
                <a:latin typeface="Times New Roman" panose="02020603050405020304" pitchFamily="18" charset="0"/>
                <a:cs typeface="Times New Roman" panose="02020603050405020304" pitchFamily="18" charset="0"/>
              </a:rPr>
              <a:t>Các đối t</a:t>
            </a:r>
            <a:r>
              <a:rPr lang="vi-VN" sz="2000">
                <a:solidFill>
                  <a:srgbClr val="00FFFF"/>
                </a:solidFill>
                <a:latin typeface="Times New Roman" panose="02020603050405020304" pitchFamily="18" charset="0"/>
                <a:cs typeface="Times New Roman" panose="02020603050405020304" pitchFamily="18" charset="0"/>
              </a:rPr>
              <a:t>ư</a:t>
            </a:r>
            <a:r>
              <a:rPr lang="en-US" sz="2000">
                <a:solidFill>
                  <a:srgbClr val="00FFFF"/>
                </a:solidFill>
                <a:latin typeface="Times New Roman" panose="02020603050405020304" pitchFamily="18" charset="0"/>
                <a:cs typeface="Times New Roman" panose="02020603050405020304" pitchFamily="18" charset="0"/>
              </a:rPr>
              <a:t>ợng: Nhân viên, khách hàng, phụ tùng, trang thiết bị….</a:t>
            </a:r>
          </a:p>
          <a:p>
            <a:pPr marL="342900" indent="-342900">
              <a:buFont typeface="Arial" panose="020B0604020202020204" pitchFamily="34" charset="0"/>
              <a:buChar char="•"/>
            </a:pPr>
            <a:r>
              <a:rPr lang="en-US" sz="2000">
                <a:solidFill>
                  <a:srgbClr val="00FFFF"/>
                </a:solidFill>
                <a:latin typeface="Times New Roman" panose="02020603050405020304" pitchFamily="18" charset="0"/>
                <a:cs typeface="Times New Roman" panose="02020603050405020304" pitchFamily="18" charset="0"/>
              </a:rPr>
              <a:t>Nhu cầu quản lý về: nhân sự, khách hàng, phụ tùng, các mối quan hệ giữa các đối t</a:t>
            </a:r>
            <a:r>
              <a:rPr lang="vi-VN" sz="2000">
                <a:solidFill>
                  <a:srgbClr val="00FFFF"/>
                </a:solidFill>
                <a:latin typeface="Times New Roman" panose="02020603050405020304" pitchFamily="18" charset="0"/>
                <a:cs typeface="Times New Roman" panose="02020603050405020304" pitchFamily="18" charset="0"/>
              </a:rPr>
              <a:t>ư</a:t>
            </a:r>
            <a:r>
              <a:rPr lang="en-US" sz="2000">
                <a:solidFill>
                  <a:srgbClr val="00FFFF"/>
                </a:solidFill>
                <a:latin typeface="Times New Roman" panose="02020603050405020304" pitchFamily="18" charset="0"/>
                <a:cs typeface="Times New Roman" panose="02020603050405020304" pitchFamily="18" charset="0"/>
              </a:rPr>
              <a:t>ợng nh</a:t>
            </a:r>
            <a:r>
              <a:rPr lang="vi-VN" sz="2000">
                <a:solidFill>
                  <a:srgbClr val="00FFFF"/>
                </a:solidFill>
                <a:latin typeface="Times New Roman" panose="02020603050405020304" pitchFamily="18" charset="0"/>
                <a:cs typeface="Times New Roman" panose="02020603050405020304" pitchFamily="18" charset="0"/>
              </a:rPr>
              <a:t>ư</a:t>
            </a:r>
            <a:r>
              <a:rPr lang="en-US" sz="2000">
                <a:solidFill>
                  <a:srgbClr val="00FFFF"/>
                </a:solidFill>
                <a:latin typeface="Times New Roman" panose="02020603050405020304" pitchFamily="18" charset="0"/>
                <a:cs typeface="Times New Roman" panose="02020603050405020304" pitchFamily="18" charset="0"/>
              </a:rPr>
              <a:t> lịch sử sửa chữa của khách hàng..</a:t>
            </a:r>
          </a:p>
          <a:p>
            <a:pPr marL="342900" indent="-342900">
              <a:buFont typeface="Arial" panose="020B0604020202020204" pitchFamily="34" charset="0"/>
              <a:buChar char="•"/>
            </a:pPr>
            <a:r>
              <a:rPr lang="en-US" sz="2000">
                <a:solidFill>
                  <a:srgbClr val="00FFFF"/>
                </a:solidFill>
                <a:latin typeface="Times New Roman" panose="02020603050405020304" pitchFamily="18" charset="0"/>
                <a:cs typeface="Times New Roman" panose="02020603050405020304" pitchFamily="18" charset="0"/>
              </a:rPr>
              <a:t>Quy trình làm việc, nghiệp vụ….</a:t>
            </a:r>
            <a:endParaRPr lang="en-US" sz="2000" dirty="0">
              <a:solidFill>
                <a:srgbClr val="00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5610529"/>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2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700"/>
                            </p:stCondLst>
                            <p:childTnLst>
                              <p:par>
                                <p:cTn id="19" presetID="53" presetClass="entr" presetSubtype="1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par>
                          <p:cTn id="24" fill="hold">
                            <p:stCondLst>
                              <p:cond delay="2200"/>
                            </p:stCondLst>
                            <p:childTnLst>
                              <p:par>
                                <p:cTn id="25" presetID="29" presetClass="entr" presetSubtype="0" fill="hold" grpId="1"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ppt_x</p:attrName>
                                        </p:attrNameLst>
                                      </p:cBhvr>
                                      <p:tavLst>
                                        <p:tav tm="0">
                                          <p:val>
                                            <p:strVal val="#ppt_x-.2"/>
                                          </p:val>
                                        </p:tav>
                                        <p:tav tm="100000">
                                          <p:val>
                                            <p:strVal val="#ppt_x"/>
                                          </p:val>
                                        </p:tav>
                                      </p:tavLst>
                                    </p:anim>
                                    <p:anim calcmode="lin" valueType="num">
                                      <p:cBhvr>
                                        <p:cTn id="28"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9" dur="500"/>
                                        <p:tgtEl>
                                          <p:spTgt spid="11"/>
                                        </p:tgtEl>
                                      </p:cBhvr>
                                    </p:animEffect>
                                  </p:childTnLst>
                                </p:cTn>
                              </p:par>
                            </p:childTnLst>
                          </p:cTn>
                        </p:par>
                        <p:par>
                          <p:cTn id="30" fill="hold">
                            <p:stCondLst>
                              <p:cond delay="2700"/>
                            </p:stCondLst>
                            <p:childTnLst>
                              <p:par>
                                <p:cTn id="31" presetID="29" presetClass="entr" presetSubtype="0" fill="hold" grpId="1"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ppt_x</p:attrName>
                                        </p:attrNameLst>
                                      </p:cBhvr>
                                      <p:tavLst>
                                        <p:tav tm="0">
                                          <p:val>
                                            <p:strVal val="#ppt_x-.2"/>
                                          </p:val>
                                        </p:tav>
                                        <p:tav tm="100000">
                                          <p:val>
                                            <p:strVal val="#ppt_x"/>
                                          </p:val>
                                        </p:tav>
                                      </p:tavLst>
                                    </p:anim>
                                    <p:anim calcmode="lin" valueType="num">
                                      <p:cBhvr>
                                        <p:cTn id="34"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35" dur="500"/>
                                        <p:tgtEl>
                                          <p:spTgt spid="13"/>
                                        </p:tgtEl>
                                      </p:cBhvr>
                                    </p:animEffect>
                                  </p:childTnLst>
                                </p:cTn>
                              </p:par>
                            </p:childTnLst>
                          </p:cTn>
                        </p:par>
                        <p:par>
                          <p:cTn id="36" fill="hold">
                            <p:stCondLst>
                              <p:cond delay="3200"/>
                            </p:stCondLst>
                            <p:childTnLst>
                              <p:par>
                                <p:cTn id="37" presetID="29" presetClass="entr" presetSubtype="0" fill="hold" grpId="1"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ppt_x</p:attrName>
                                        </p:attrNameLst>
                                      </p:cBhvr>
                                      <p:tavLst>
                                        <p:tav tm="0">
                                          <p:val>
                                            <p:strVal val="#ppt_x-.2"/>
                                          </p:val>
                                        </p:tav>
                                        <p:tav tm="100000">
                                          <p:val>
                                            <p:strVal val="#ppt_x"/>
                                          </p:val>
                                        </p:tav>
                                      </p:tavLst>
                                    </p:anim>
                                    <p:anim calcmode="lin" valueType="num">
                                      <p:cBhvr>
                                        <p:cTn id="40" dur="5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41" dur="500"/>
                                        <p:tgtEl>
                                          <p:spTgt spid="15"/>
                                        </p:tgtEl>
                                      </p:cBhvr>
                                    </p:animEffect>
                                  </p:childTnLst>
                                </p:cTn>
                              </p:par>
                            </p:childTnLst>
                          </p:cTn>
                        </p:par>
                        <p:par>
                          <p:cTn id="42" fill="hold">
                            <p:stCondLst>
                              <p:cond delay="3700"/>
                            </p:stCondLst>
                            <p:childTnLst>
                              <p:par>
                                <p:cTn id="43" presetID="29" presetClass="entr" presetSubtype="0" fill="hold" grpId="1"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ppt_x</p:attrName>
                                        </p:attrNameLst>
                                      </p:cBhvr>
                                      <p:tavLst>
                                        <p:tav tm="0">
                                          <p:val>
                                            <p:strVal val="#ppt_x-.2"/>
                                          </p:val>
                                        </p:tav>
                                        <p:tav tm="100000">
                                          <p:val>
                                            <p:strVal val="#ppt_x"/>
                                          </p:val>
                                        </p:tav>
                                      </p:tavLst>
                                    </p:anim>
                                    <p:anim calcmode="lin" valueType="num">
                                      <p:cBhvr>
                                        <p:cTn id="46"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animBg="1"/>
      <p:bldP spid="11" grpId="1" animBg="1"/>
      <p:bldP spid="13" grpId="0" animBg="1"/>
      <p:bldP spid="13" grpId="1" animBg="1"/>
      <p:bldP spid="15" grpId="0" animBg="1"/>
      <p:bldP spid="15" grpId="1" animBg="1"/>
      <p:bldP spid="16" grpId="0" animBg="1"/>
      <p:bldP spid="1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10E6CF-85F1-46CD-A63D-EE4D01A31098}"/>
              </a:ext>
            </a:extLst>
          </p:cNvPr>
          <p:cNvSpPr txBox="1">
            <a:spLocks/>
          </p:cNvSpPr>
          <p:nvPr/>
        </p:nvSpPr>
        <p:spPr>
          <a:xfrm>
            <a:off x="516253" y="1213214"/>
            <a:ext cx="11134410" cy="541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smtClean="0">
                <a:solidFill>
                  <a:srgbClr val="00FFFF"/>
                </a:solidFill>
                <a:latin typeface="Times New Roman" panose="02020603050405020304" pitchFamily="18" charset="0"/>
                <a:cs typeface="Times New Roman" panose="02020603050405020304" pitchFamily="18" charset="0"/>
              </a:rPr>
              <a:t>Xây dựng mô hình</a:t>
            </a:r>
            <a:endParaRPr lang="en-US" sz="3200" b="1" dirty="0">
              <a:solidFill>
                <a:srgbClr val="00FFFF"/>
              </a:solidFill>
              <a:latin typeface="Times New Roman" panose="02020603050405020304" pitchFamily="18" charset="0"/>
              <a:cs typeface="Times New Roman" panose="02020603050405020304" pitchFamily="18" charset="0"/>
            </a:endParaRPr>
          </a:p>
        </p:txBody>
      </p:sp>
      <p:graphicFrame>
        <p:nvGraphicFramePr>
          <p:cNvPr id="6" name="Content Placeholder 32">
            <a:extLst>
              <a:ext uri="{FF2B5EF4-FFF2-40B4-BE49-F238E27FC236}">
                <a16:creationId xmlns:a16="http://schemas.microsoft.com/office/drawing/2014/main" id="{EA4FD2DA-ED3C-4802-B990-58A466CE86FE}"/>
              </a:ext>
            </a:extLst>
          </p:cNvPr>
          <p:cNvGraphicFramePr>
            <a:graphicFrameLocks/>
          </p:cNvGraphicFramePr>
          <p:nvPr>
            <p:extLst>
              <p:ext uri="{D42A27DB-BD31-4B8C-83A1-F6EECF244321}">
                <p14:modId xmlns:p14="http://schemas.microsoft.com/office/powerpoint/2010/main" val="2533608601"/>
              </p:ext>
            </p:extLst>
          </p:nvPr>
        </p:nvGraphicFramePr>
        <p:xfrm>
          <a:off x="2003137" y="1917853"/>
          <a:ext cx="5324475" cy="4319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Arrow: Right 33">
            <a:extLst>
              <a:ext uri="{FF2B5EF4-FFF2-40B4-BE49-F238E27FC236}">
                <a16:creationId xmlns:a16="http://schemas.microsoft.com/office/drawing/2014/main" id="{D913F33A-D121-4598-BADB-E5BDBF8BDD7E}"/>
              </a:ext>
            </a:extLst>
          </p:cNvPr>
          <p:cNvSpPr/>
          <p:nvPr/>
        </p:nvSpPr>
        <p:spPr>
          <a:xfrm>
            <a:off x="5766471" y="243135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FFFF"/>
              </a:solidFill>
            </a:endParaRPr>
          </a:p>
        </p:txBody>
      </p:sp>
      <p:sp>
        <p:nvSpPr>
          <p:cNvPr id="8" name="TextBox 7">
            <a:extLst>
              <a:ext uri="{FF2B5EF4-FFF2-40B4-BE49-F238E27FC236}">
                <a16:creationId xmlns:a16="http://schemas.microsoft.com/office/drawing/2014/main" id="{88915527-0EA4-43E1-B5FB-52F1B1C35B25}"/>
              </a:ext>
            </a:extLst>
          </p:cNvPr>
          <p:cNvSpPr txBox="1"/>
          <p:nvPr/>
        </p:nvSpPr>
        <p:spPr>
          <a:xfrm>
            <a:off x="6932522" y="2011949"/>
            <a:ext cx="1873188"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000" dirty="0" err="1">
                <a:solidFill>
                  <a:srgbClr val="00FFFF"/>
                </a:solidFill>
                <a:latin typeface="Times New Roman" panose="02020603050405020304" pitchFamily="18" charset="0"/>
                <a:cs typeface="Times New Roman" panose="02020603050405020304" pitchFamily="18" charset="0"/>
              </a:rPr>
              <a:t>Đăng</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kí</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nhận</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phiếu</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tìm</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thông</a:t>
            </a:r>
            <a:r>
              <a:rPr lang="en-US" sz="2000" dirty="0">
                <a:solidFill>
                  <a:srgbClr val="00FFFF"/>
                </a:solidFill>
                <a:latin typeface="Times New Roman" panose="02020603050405020304" pitchFamily="18" charset="0"/>
                <a:cs typeface="Times New Roman" panose="02020603050405020304" pitchFamily="18" charset="0"/>
              </a:rPr>
              <a:t> tin, </a:t>
            </a:r>
            <a:r>
              <a:rPr lang="en-US" sz="2000" dirty="0" err="1">
                <a:solidFill>
                  <a:srgbClr val="00FFFF"/>
                </a:solidFill>
                <a:latin typeface="Times New Roman" panose="02020603050405020304" pitchFamily="18" charset="0"/>
                <a:cs typeface="Times New Roman" panose="02020603050405020304" pitchFamily="18" charset="0"/>
              </a:rPr>
              <a:t>huỷ</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yêu</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cầu</a:t>
            </a:r>
            <a:r>
              <a:rPr lang="en-US" sz="2000" dirty="0">
                <a:solidFill>
                  <a:srgbClr val="00FFFF"/>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FB94A732-CD7D-45D4-8978-52EE5CB038A1}"/>
              </a:ext>
            </a:extLst>
          </p:cNvPr>
          <p:cNvSpPr txBox="1"/>
          <p:nvPr/>
        </p:nvSpPr>
        <p:spPr>
          <a:xfrm>
            <a:off x="1627850" y="2724639"/>
            <a:ext cx="1940974"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000" dirty="0" err="1">
                <a:solidFill>
                  <a:srgbClr val="00FFFF"/>
                </a:solidFill>
                <a:latin typeface="Times New Roman" panose="02020603050405020304" pitchFamily="18" charset="0"/>
                <a:cs typeface="Times New Roman" panose="02020603050405020304" pitchFamily="18" charset="0"/>
              </a:rPr>
              <a:t>Xác</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nhận</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hoá</a:t>
            </a:r>
            <a:r>
              <a:rPr lang="en-US" sz="2000" dirty="0">
                <a:solidFill>
                  <a:srgbClr val="00FFFF"/>
                </a:solidFill>
                <a:latin typeface="Times New Roman" panose="02020603050405020304" pitchFamily="18" charset="0"/>
                <a:cs typeface="Times New Roman" panose="02020603050405020304" pitchFamily="18" charset="0"/>
              </a:rPr>
              <a:t> đ</a:t>
            </a:r>
            <a:r>
              <a:rPr lang="vi-VN" sz="2000" dirty="0">
                <a:solidFill>
                  <a:srgbClr val="00FFFF"/>
                </a:solidFill>
                <a:latin typeface="Times New Roman" panose="02020603050405020304" pitchFamily="18" charset="0"/>
                <a:cs typeface="Times New Roman" panose="02020603050405020304" pitchFamily="18" charset="0"/>
              </a:rPr>
              <a:t>ơ</a:t>
            </a:r>
            <a:r>
              <a:rPr lang="en-US" sz="2000" dirty="0">
                <a:solidFill>
                  <a:srgbClr val="00FFFF"/>
                </a:solidFill>
                <a:latin typeface="Times New Roman" panose="02020603050405020304" pitchFamily="18" charset="0"/>
                <a:cs typeface="Times New Roman" panose="02020603050405020304" pitchFamily="18" charset="0"/>
              </a:rPr>
              <a:t>n, </a:t>
            </a:r>
            <a:r>
              <a:rPr lang="en-US" sz="2000" dirty="0" err="1">
                <a:solidFill>
                  <a:srgbClr val="00FFFF"/>
                </a:solidFill>
                <a:latin typeface="Times New Roman" panose="02020603050405020304" pitchFamily="18" charset="0"/>
                <a:cs typeface="Times New Roman" panose="02020603050405020304" pitchFamily="18" charset="0"/>
              </a:rPr>
              <a:t>thanh</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toán</a:t>
            </a:r>
            <a:r>
              <a:rPr lang="en-US" sz="2000" dirty="0">
                <a:solidFill>
                  <a:srgbClr val="00FFFF"/>
                </a:solidFill>
                <a:latin typeface="Times New Roman" panose="02020603050405020304" pitchFamily="18" charset="0"/>
                <a:cs typeface="Times New Roman" panose="02020603050405020304" pitchFamily="18" charset="0"/>
              </a:rPr>
              <a:t>…</a:t>
            </a:r>
          </a:p>
        </p:txBody>
      </p:sp>
      <p:sp>
        <p:nvSpPr>
          <p:cNvPr id="10" name="Arrow: Right 37">
            <a:extLst>
              <a:ext uri="{FF2B5EF4-FFF2-40B4-BE49-F238E27FC236}">
                <a16:creationId xmlns:a16="http://schemas.microsoft.com/office/drawing/2014/main" id="{E5722B20-3A9E-44BD-AC13-D88E43745C61}"/>
              </a:ext>
            </a:extLst>
          </p:cNvPr>
          <p:cNvSpPr/>
          <p:nvPr/>
        </p:nvSpPr>
        <p:spPr>
          <a:xfrm rot="16200000">
            <a:off x="2186915" y="4147799"/>
            <a:ext cx="910542" cy="452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FF"/>
              </a:solidFill>
            </a:endParaRPr>
          </a:p>
        </p:txBody>
      </p:sp>
      <p:sp>
        <p:nvSpPr>
          <p:cNvPr id="11" name="TextBox 10">
            <a:extLst>
              <a:ext uri="{FF2B5EF4-FFF2-40B4-BE49-F238E27FC236}">
                <a16:creationId xmlns:a16="http://schemas.microsoft.com/office/drawing/2014/main" id="{6526C325-83CD-46B8-AEF6-F94A638BFBE3}"/>
              </a:ext>
            </a:extLst>
          </p:cNvPr>
          <p:cNvSpPr txBox="1"/>
          <p:nvPr/>
        </p:nvSpPr>
        <p:spPr>
          <a:xfrm>
            <a:off x="8566952" y="5015883"/>
            <a:ext cx="1944209"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000" dirty="0" err="1">
                <a:solidFill>
                  <a:srgbClr val="00FFFF"/>
                </a:solidFill>
                <a:latin typeface="Times New Roman" panose="02020603050405020304" pitchFamily="18" charset="0"/>
                <a:cs typeface="Times New Roman" panose="02020603050405020304" pitchFamily="18" charset="0"/>
              </a:rPr>
              <a:t>Nhận</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yêu</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cầu</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của</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khách</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sửa</a:t>
            </a:r>
            <a:r>
              <a:rPr lang="en-US" sz="2000" dirty="0">
                <a:solidFill>
                  <a:srgbClr val="00FFFF"/>
                </a:solidFill>
                <a:latin typeface="Times New Roman" panose="02020603050405020304" pitchFamily="18" charset="0"/>
                <a:cs typeface="Times New Roman" panose="02020603050405020304" pitchFamily="18" charset="0"/>
              </a:rPr>
              <a:t> </a:t>
            </a:r>
            <a:r>
              <a:rPr lang="en-US" sz="2000" dirty="0" err="1">
                <a:solidFill>
                  <a:srgbClr val="00FFFF"/>
                </a:solidFill>
                <a:latin typeface="Times New Roman" panose="02020603050405020304" pitchFamily="18" charset="0"/>
                <a:cs typeface="Times New Roman" panose="02020603050405020304" pitchFamily="18" charset="0"/>
              </a:rPr>
              <a:t>chữa</a:t>
            </a:r>
            <a:r>
              <a:rPr lang="en-US" sz="2000" dirty="0">
                <a:solidFill>
                  <a:srgbClr val="00FFFF"/>
                </a:solidFill>
                <a:latin typeface="Times New Roman" panose="02020603050405020304" pitchFamily="18" charset="0"/>
                <a:cs typeface="Times New Roman" panose="02020603050405020304" pitchFamily="18" charset="0"/>
              </a:rPr>
              <a:t>….</a:t>
            </a:r>
          </a:p>
        </p:txBody>
      </p:sp>
      <p:sp>
        <p:nvSpPr>
          <p:cNvPr id="12" name="Arrow: Right 39">
            <a:extLst>
              <a:ext uri="{FF2B5EF4-FFF2-40B4-BE49-F238E27FC236}">
                <a16:creationId xmlns:a16="http://schemas.microsoft.com/office/drawing/2014/main" id="{210FB8D8-0C9C-4E95-AAE6-7DDC9A0E13C0}"/>
              </a:ext>
            </a:extLst>
          </p:cNvPr>
          <p:cNvSpPr/>
          <p:nvPr/>
        </p:nvSpPr>
        <p:spPr>
          <a:xfrm>
            <a:off x="7458078" y="528139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FFFF"/>
              </a:solidFill>
            </a:endParaRPr>
          </a:p>
        </p:txBody>
      </p:sp>
      <p:sp>
        <p:nvSpPr>
          <p:cNvPr id="13" name="文本框 2"/>
          <p:cNvSpPr txBox="1"/>
          <p:nvPr/>
        </p:nvSpPr>
        <p:spPr>
          <a:xfrm>
            <a:off x="3216115" y="485284"/>
            <a:ext cx="5734685" cy="630942"/>
          </a:xfrm>
          <a:prstGeom prst="rect">
            <a:avLst/>
          </a:prstGeom>
          <a:noFill/>
        </p:spPr>
        <p:txBody>
          <a:bodyPr wrap="square" rtlCol="0">
            <a:spAutoFit/>
          </a:bodyPr>
          <a:lstStyle/>
          <a:p>
            <a:pPr algn="ctr"/>
            <a:r>
              <a:rPr lang="en-US" sz="3500">
                <a:solidFill>
                  <a:srgbClr val="00FFFF"/>
                </a:solidFill>
                <a:latin typeface="Times New Roman" panose="02020603050405020304" pitchFamily="18" charset="0"/>
                <a:cs typeface="Times New Roman" panose="02020603050405020304" pitchFamily="18" charset="0"/>
              </a:rPr>
              <a:t>NỘI DUNG THỰC HIỆN</a:t>
            </a:r>
            <a:endParaRPr lang="en-US" altLang="zh-CN" sz="3500">
              <a:solidFill>
                <a:srgbClr val="00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177201198"/>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9989" y="1303655"/>
            <a:ext cx="4706937" cy="1015663"/>
          </a:xfrm>
          <a:prstGeom prst="rect">
            <a:avLst/>
          </a:prstGeom>
          <a:noFill/>
        </p:spPr>
        <p:txBody>
          <a:bodyPr wrap="square" rtlCol="0">
            <a:spAutoFit/>
          </a:bodyPr>
          <a:lstStyle/>
          <a:p>
            <a:pPr algn="ctr"/>
            <a:r>
              <a:rPr lang="en-US" sz="3000" b="1">
                <a:solidFill>
                  <a:srgbClr val="00FFFF"/>
                </a:solidFill>
                <a:latin typeface="Times New Roman" panose="02020603050405020304" pitchFamily="18" charset="0"/>
                <a:cs typeface="Times New Roman" panose="02020603050405020304" pitchFamily="18" charset="0"/>
              </a:rPr>
              <a:t>Chức năng phần mềm</a:t>
            </a:r>
          </a:p>
          <a:p>
            <a:pPr algn="ctr"/>
            <a:endParaRPr lang="en-US" sz="3000" dirty="0">
              <a:solidFill>
                <a:srgbClr val="00FFFF"/>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1381125" y="256921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01</a:t>
            </a:r>
          </a:p>
        </p:txBody>
      </p:sp>
      <p:sp>
        <p:nvSpPr>
          <p:cNvPr id="9" name="圆角矩形 8"/>
          <p:cNvSpPr/>
          <p:nvPr/>
        </p:nvSpPr>
        <p:spPr>
          <a:xfrm>
            <a:off x="2378710"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rgbClr val="00FFFF"/>
                </a:solidFill>
                <a:latin typeface="Times New Roman" panose="02020603050405020304" pitchFamily="18" charset="0"/>
                <a:cs typeface="Times New Roman" panose="02020603050405020304" pitchFamily="18" charset="0"/>
              </a:rPr>
              <a:t>Quản lý nhân viên.</a:t>
            </a:r>
            <a:endParaRPr lang="en-US" sz="2000" dirty="0">
              <a:solidFill>
                <a:srgbClr val="00FFFF"/>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6513830" y="256921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02</a:t>
            </a:r>
          </a:p>
        </p:txBody>
      </p:sp>
      <p:sp>
        <p:nvSpPr>
          <p:cNvPr id="11" name="圆角矩形 10"/>
          <p:cNvSpPr/>
          <p:nvPr/>
        </p:nvSpPr>
        <p:spPr>
          <a:xfrm>
            <a:off x="7511415"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rgbClr val="00FFFF"/>
                </a:solidFill>
                <a:latin typeface="Times New Roman" panose="02020603050405020304" pitchFamily="18" charset="0"/>
                <a:cs typeface="Times New Roman" panose="02020603050405020304" pitchFamily="18" charset="0"/>
              </a:rPr>
              <a:t>Quản lý phụ tùng và dịch vụ chăm sóc xe.</a:t>
            </a:r>
            <a:endParaRPr lang="en-US" sz="2000" dirty="0">
              <a:solidFill>
                <a:srgbClr val="00FFFF"/>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1381125" y="4347845"/>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03</a:t>
            </a:r>
          </a:p>
        </p:txBody>
      </p:sp>
      <p:sp>
        <p:nvSpPr>
          <p:cNvPr id="13" name="圆角矩形 12"/>
          <p:cNvSpPr/>
          <p:nvPr/>
        </p:nvSpPr>
        <p:spPr>
          <a:xfrm>
            <a:off x="2378710"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rgbClr val="00FFFF"/>
                </a:solidFill>
                <a:latin typeface="Times New Roman" panose="02020603050405020304" pitchFamily="18" charset="0"/>
                <a:cs typeface="Times New Roman" panose="02020603050405020304" pitchFamily="18" charset="0"/>
              </a:rPr>
              <a:t>Quản lý danh sách khách hàng.</a:t>
            </a:r>
            <a:endParaRPr lang="en-US" sz="2000" dirty="0">
              <a:solidFill>
                <a:srgbClr val="00FFFF"/>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6513830" y="4347845"/>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04</a:t>
            </a:r>
          </a:p>
        </p:txBody>
      </p:sp>
      <p:sp>
        <p:nvSpPr>
          <p:cNvPr id="33" name="圆角矩形 32"/>
          <p:cNvSpPr/>
          <p:nvPr/>
        </p:nvSpPr>
        <p:spPr>
          <a:xfrm>
            <a:off x="7511415"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rgbClr val="00FFFF"/>
                </a:solidFill>
                <a:latin typeface="Times New Roman" panose="02020603050405020304" pitchFamily="18" charset="0"/>
                <a:cs typeface="Times New Roman" panose="02020603050405020304" pitchFamily="18" charset="0"/>
              </a:rPr>
              <a:t>Quản lý danh sách sửa chữa, hoá đ</a:t>
            </a:r>
            <a:r>
              <a:rPr lang="vi-VN" sz="2000">
                <a:solidFill>
                  <a:srgbClr val="00FFFF"/>
                </a:solidFill>
                <a:latin typeface="Times New Roman" panose="02020603050405020304" pitchFamily="18" charset="0"/>
                <a:cs typeface="Times New Roman" panose="02020603050405020304" pitchFamily="18" charset="0"/>
              </a:rPr>
              <a:t>ơ</a:t>
            </a:r>
            <a:r>
              <a:rPr lang="en-US" sz="2000">
                <a:solidFill>
                  <a:srgbClr val="00FFFF"/>
                </a:solidFill>
                <a:latin typeface="Times New Roman" panose="02020603050405020304" pitchFamily="18" charset="0"/>
                <a:cs typeface="Times New Roman" panose="02020603050405020304" pitchFamily="18" charset="0"/>
              </a:rPr>
              <a:t>n.</a:t>
            </a:r>
            <a:endParaRPr lang="en-US" sz="2000" dirty="0">
              <a:solidFill>
                <a:srgbClr val="00FFFF"/>
              </a:solidFill>
              <a:latin typeface="Times New Roman" panose="02020603050405020304" pitchFamily="18" charset="0"/>
              <a:cs typeface="Times New Roman" panose="02020603050405020304" pitchFamily="18" charset="0"/>
            </a:endParaRPr>
          </a:p>
        </p:txBody>
      </p:sp>
      <p:sp>
        <p:nvSpPr>
          <p:cNvPr id="14" name="文本框 2"/>
          <p:cNvSpPr txBox="1"/>
          <p:nvPr/>
        </p:nvSpPr>
        <p:spPr>
          <a:xfrm>
            <a:off x="3216116" y="488224"/>
            <a:ext cx="5734685" cy="630942"/>
          </a:xfrm>
          <a:prstGeom prst="rect">
            <a:avLst/>
          </a:prstGeom>
          <a:noFill/>
        </p:spPr>
        <p:txBody>
          <a:bodyPr wrap="square" rtlCol="0">
            <a:spAutoFit/>
          </a:bodyPr>
          <a:lstStyle/>
          <a:p>
            <a:pPr algn="ctr"/>
            <a:r>
              <a:rPr lang="en-US" sz="3500">
                <a:solidFill>
                  <a:srgbClr val="00FFFF"/>
                </a:solidFill>
                <a:latin typeface="Times New Roman" panose="02020603050405020304" pitchFamily="18" charset="0"/>
                <a:cs typeface="Times New Roman" panose="02020603050405020304" pitchFamily="18" charset="0"/>
              </a:rPr>
              <a:t>NỘI DUNG THỰC HIỆN</a:t>
            </a:r>
            <a:endParaRPr lang="en-US" altLang="zh-CN" sz="3500">
              <a:solidFill>
                <a:srgbClr val="00FF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2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700"/>
                            </p:stCondLst>
                            <p:childTnLst>
                              <p:par>
                                <p:cTn id="19" presetID="29" presetClass="entr" presetSubtype="0" fill="hold" grpId="1"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500"/>
                                        <p:tgtEl>
                                          <p:spTgt spid="9"/>
                                        </p:tgtEl>
                                      </p:cBhvr>
                                    </p:animEffect>
                                  </p:childTnLst>
                                </p:cTn>
                              </p:par>
                            </p:childTnLst>
                          </p:cTn>
                        </p:par>
                        <p:par>
                          <p:cTn id="24" fill="hold">
                            <p:stCondLst>
                              <p:cond delay="22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700"/>
                            </p:stCondLst>
                            <p:childTnLst>
                              <p:par>
                                <p:cTn id="31" presetID="29" presetClass="entr" presetSubtype="0" fill="hold" grpId="1"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2"/>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5" dur="500"/>
                                        <p:tgtEl>
                                          <p:spTgt spid="11"/>
                                        </p:tgtEl>
                                      </p:cBhvr>
                                    </p:animEffect>
                                  </p:childTnLst>
                                </p:cTn>
                              </p:par>
                            </p:childTnLst>
                          </p:cTn>
                        </p:par>
                        <p:par>
                          <p:cTn id="36" fill="hold">
                            <p:stCondLst>
                              <p:cond delay="32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700"/>
                            </p:stCondLst>
                            <p:childTnLst>
                              <p:par>
                                <p:cTn id="43" presetID="29" presetClass="entr" presetSubtype="0" fill="hold" grpId="1"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2"/>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7" dur="500"/>
                                        <p:tgtEl>
                                          <p:spTgt spid="13"/>
                                        </p:tgtEl>
                                      </p:cBhvr>
                                    </p:animEffect>
                                  </p:childTnLst>
                                </p:cTn>
                              </p:par>
                            </p:childTnLst>
                          </p:cTn>
                        </p:par>
                        <p:par>
                          <p:cTn id="48" fill="hold">
                            <p:stCondLst>
                              <p:cond delay="42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4700"/>
                            </p:stCondLst>
                            <p:childTnLst>
                              <p:par>
                                <p:cTn id="55" presetID="29" presetClass="entr" presetSubtype="0" fill="hold" grpId="1"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ppt_x</p:attrName>
                                        </p:attrNameLst>
                                      </p:cBhvr>
                                      <p:tavLst>
                                        <p:tav tm="0">
                                          <p:val>
                                            <p:strVal val="#ppt_x-.2"/>
                                          </p:val>
                                        </p:tav>
                                        <p:tav tm="100000">
                                          <p:val>
                                            <p:strVal val="#ppt_x"/>
                                          </p:val>
                                        </p:tav>
                                      </p:tavLst>
                                    </p:anim>
                                    <p:anim calcmode="lin" valueType="num">
                                      <p:cBhvr>
                                        <p:cTn id="58" dur="5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59" dur="500"/>
                                        <p:tgtEl>
                                          <p:spTgt spid="33"/>
                                        </p:tgtEl>
                                      </p:cBhvr>
                                    </p:animEffect>
                                  </p:childTnLst>
                                </p:cTn>
                              </p:par>
                            </p:childTnLst>
                          </p:cTn>
                        </p:par>
                        <p:par>
                          <p:cTn id="60" fill="hold">
                            <p:stCondLst>
                              <p:cond delay="520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4"/>
                                        </p:tgtEl>
                                        <p:attrNameLst>
                                          <p:attrName>ppt_y</p:attrName>
                                        </p:attrNameLst>
                                      </p:cBhvr>
                                      <p:tavLst>
                                        <p:tav tm="0">
                                          <p:val>
                                            <p:strVal val="#ppt_y"/>
                                          </p:val>
                                        </p:tav>
                                        <p:tav tm="100000">
                                          <p:val>
                                            <p:strVal val="#ppt_y"/>
                                          </p:val>
                                        </p:tav>
                                      </p:tavLst>
                                    </p:anim>
                                    <p:anim calcmode="lin" valueType="num">
                                      <p:cBhvr>
                                        <p:cTn id="6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9" grpId="1" animBg="1"/>
      <p:bldP spid="10" grpId="0"/>
      <p:bldP spid="11" grpId="0" animBg="1"/>
      <p:bldP spid="11" grpId="1" animBg="1"/>
      <p:bldP spid="12" grpId="0"/>
      <p:bldP spid="13" grpId="0" animBg="1"/>
      <p:bldP spid="13" grpId="1" animBg="1"/>
      <p:bldP spid="32" grpId="0"/>
      <p:bldP spid="33" grpId="0" animBg="1"/>
      <p:bldP spid="33" grpId="1"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7895" y="332452"/>
            <a:ext cx="11095773" cy="10731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smtClean="0">
                <a:solidFill>
                  <a:srgbClr val="00FFFF"/>
                </a:solidFill>
                <a:latin typeface="Times New Roman" panose="02020603050405020304" pitchFamily="18" charset="0"/>
                <a:cs typeface="Times New Roman" panose="02020603050405020304" pitchFamily="18" charset="0"/>
              </a:rPr>
              <a:t>Xây dựng database </a:t>
            </a:r>
            <a:endParaRPr lang="en-US" sz="3500" dirty="0">
              <a:solidFill>
                <a:srgbClr val="00FFFF"/>
              </a:solidFill>
              <a:latin typeface="Times New Roman" panose="02020603050405020304" pitchFamily="18" charset="0"/>
              <a:cs typeface="Times New Roman" panose="02020603050405020304" pitchFamily="18" charset="0"/>
            </a:endParaRPr>
          </a:p>
        </p:txBody>
      </p:sp>
      <p:pic>
        <p:nvPicPr>
          <p:cNvPr id="3" name="Picture Placeholder 10">
            <a:extLst>
              <a:ext uri="{FF2B5EF4-FFF2-40B4-BE49-F238E27FC236}">
                <a16:creationId xmlns:a16="http://schemas.microsoft.com/office/drawing/2014/main" id="{C041B981-541E-42B7-8C00-396E6F20007F}"/>
              </a:ext>
            </a:extLst>
          </p:cNvPr>
          <p:cNvPicPr>
            <a:picLocks noChangeAspect="1"/>
          </p:cNvPicPr>
          <p:nvPr/>
        </p:nvPicPr>
        <p:blipFill>
          <a:blip r:embed="rId2"/>
          <a:stretch>
            <a:fillRect/>
          </a:stretch>
        </p:blipFill>
        <p:spPr>
          <a:xfrm>
            <a:off x="1600925" y="997567"/>
            <a:ext cx="9091448" cy="5599306"/>
          </a:xfrm>
          <a:prstGeom prst="rect">
            <a:avLst/>
          </a:prstGeom>
        </p:spPr>
      </p:pic>
    </p:spTree>
    <p:extLst>
      <p:ext uri="{BB962C8B-B14F-4D97-AF65-F5344CB8AC3E}">
        <p14:creationId xmlns:p14="http://schemas.microsoft.com/office/powerpoint/2010/main" val="153824227"/>
      </p:ext>
    </p:extLst>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1038664" y="377190"/>
            <a:ext cx="5235575" cy="553998"/>
          </a:xfrm>
          <a:prstGeom prst="rect">
            <a:avLst/>
          </a:prstGeom>
          <a:noFill/>
        </p:spPr>
        <p:txBody>
          <a:bodyPr wrap="square" rtlCol="0">
            <a:spAutoFit/>
          </a:bodyPr>
          <a:lstStyle/>
          <a:p>
            <a:r>
              <a:rPr lang="en-US" altLang="zh-CN" sz="3000" b="1" smtClean="0">
                <a:solidFill>
                  <a:srgbClr val="10FBFE"/>
                </a:solidFill>
                <a:latin typeface="Times New Roman" panose="02020603050405020304" pitchFamily="18" charset="0"/>
                <a:ea typeface="微软雅黑" panose="020B0503020204020204" charset="-122"/>
                <a:cs typeface="Times New Roman" panose="02020603050405020304" pitchFamily="18" charset="0"/>
              </a:rPr>
              <a:t>THIẾT KẾ PHẦN MỀM</a:t>
            </a:r>
            <a:endParaRPr lang="zh-CN" altLang="en-US" sz="3000" b="1">
              <a:solidFill>
                <a:srgbClr val="10FBFE"/>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3" name="文本框 7"/>
          <p:cNvSpPr txBox="1"/>
          <p:nvPr/>
        </p:nvSpPr>
        <p:spPr>
          <a:xfrm>
            <a:off x="1381125" y="256921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01</a:t>
            </a:r>
          </a:p>
        </p:txBody>
      </p:sp>
      <p:sp>
        <p:nvSpPr>
          <p:cNvPr id="14" name="圆角矩形 8"/>
          <p:cNvSpPr/>
          <p:nvPr/>
        </p:nvSpPr>
        <p:spPr>
          <a:xfrm>
            <a:off x="2378710"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rgbClr val="00FFFF"/>
                </a:solidFill>
                <a:latin typeface="Times New Roman" panose="02020603050405020304" pitchFamily="18" charset="0"/>
                <a:cs typeface="Times New Roman" panose="02020603050405020304" pitchFamily="18" charset="0"/>
              </a:rPr>
              <a:t>Thiết kế cơ sở dữ liệu</a:t>
            </a:r>
            <a:endParaRPr lang="en-US" sz="2000" dirty="0">
              <a:solidFill>
                <a:srgbClr val="00FFFF"/>
              </a:solidFill>
              <a:latin typeface="Times New Roman" panose="02020603050405020304" pitchFamily="18" charset="0"/>
              <a:cs typeface="Times New Roman" panose="02020603050405020304" pitchFamily="18" charset="0"/>
            </a:endParaRPr>
          </a:p>
        </p:txBody>
      </p:sp>
      <p:sp>
        <p:nvSpPr>
          <p:cNvPr id="15" name="文本框 9"/>
          <p:cNvSpPr txBox="1"/>
          <p:nvPr/>
        </p:nvSpPr>
        <p:spPr>
          <a:xfrm>
            <a:off x="6513830" y="256921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02</a:t>
            </a:r>
          </a:p>
        </p:txBody>
      </p:sp>
      <p:sp>
        <p:nvSpPr>
          <p:cNvPr id="16" name="圆角矩形 10"/>
          <p:cNvSpPr/>
          <p:nvPr/>
        </p:nvSpPr>
        <p:spPr>
          <a:xfrm>
            <a:off x="7511415"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rgbClr val="00FFFF"/>
                </a:solidFill>
                <a:latin typeface="Times New Roman" panose="02020603050405020304" pitchFamily="18" charset="0"/>
                <a:cs typeface="Times New Roman" panose="02020603050405020304" pitchFamily="18" charset="0"/>
              </a:rPr>
              <a:t>Thiết kế lớp</a:t>
            </a:r>
            <a:endParaRPr lang="en-US" sz="2000" dirty="0">
              <a:solidFill>
                <a:srgbClr val="00FFFF"/>
              </a:solidFill>
              <a:latin typeface="Times New Roman" panose="02020603050405020304" pitchFamily="18" charset="0"/>
              <a:cs typeface="Times New Roman" panose="02020603050405020304" pitchFamily="18" charset="0"/>
            </a:endParaRPr>
          </a:p>
        </p:txBody>
      </p:sp>
      <p:sp>
        <p:nvSpPr>
          <p:cNvPr id="17" name="文本框 11"/>
          <p:cNvSpPr txBox="1"/>
          <p:nvPr/>
        </p:nvSpPr>
        <p:spPr>
          <a:xfrm>
            <a:off x="1381125" y="4347845"/>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03</a:t>
            </a:r>
          </a:p>
        </p:txBody>
      </p:sp>
      <p:sp>
        <p:nvSpPr>
          <p:cNvPr id="18" name="圆角矩形 12"/>
          <p:cNvSpPr/>
          <p:nvPr/>
        </p:nvSpPr>
        <p:spPr>
          <a:xfrm>
            <a:off x="2378710"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solidFill>
                  <a:srgbClr val="00FFFF"/>
                </a:solidFill>
                <a:latin typeface="Times New Roman" panose="02020603050405020304" pitchFamily="18" charset="0"/>
                <a:cs typeface="Times New Roman" panose="02020603050405020304" pitchFamily="18" charset="0"/>
              </a:rPr>
              <a:t>Thiết kế giao diện</a:t>
            </a:r>
            <a:endParaRPr lang="en-US" sz="2000" dirty="0">
              <a:solidFill>
                <a:srgbClr val="00FFFF"/>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750" advTm="3000">
        <p:pull/>
      </p:transition>
    </mc:Choice>
    <mc:Fallback xmlns="">
      <p:transition spd="slow" advTm="3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1500"/>
                            </p:stCondLst>
                            <p:childTnLst>
                              <p:par>
                                <p:cTn id="21" presetID="29" presetClass="entr" presetSubtype="0" fill="hold" grpId="1"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2"/>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5" dur="500"/>
                                        <p:tgtEl>
                                          <p:spTgt spid="14"/>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par>
                          <p:cTn id="32" fill="hold">
                            <p:stCondLst>
                              <p:cond delay="2500"/>
                            </p:stCondLst>
                            <p:childTnLst>
                              <p:par>
                                <p:cTn id="33" presetID="29" presetClass="entr" presetSubtype="0" fill="hold" grpId="1"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2"/>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37" dur="500"/>
                                        <p:tgtEl>
                                          <p:spTgt spid="16"/>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3500"/>
                            </p:stCondLst>
                            <p:childTnLst>
                              <p:par>
                                <p:cTn id="45" presetID="29" presetClass="entr" presetSubtype="0" fill="hold" grpId="1"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ppt_x</p:attrName>
                                        </p:attrNameLst>
                                      </p:cBhvr>
                                      <p:tavLst>
                                        <p:tav tm="0">
                                          <p:val>
                                            <p:strVal val="#ppt_x-.2"/>
                                          </p:val>
                                        </p:tav>
                                        <p:tav tm="100000">
                                          <p:val>
                                            <p:strVal val="#ppt_x"/>
                                          </p:val>
                                        </p:tav>
                                      </p:tavLst>
                                    </p:anim>
                                    <p:anim calcmode="lin" valueType="num">
                                      <p:cBhvr>
                                        <p:cTn id="48"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p:bldP spid="14" grpId="0" animBg="1"/>
      <p:bldP spid="14" grpId="1" animBg="1"/>
      <p:bldP spid="15" grpId="0"/>
      <p:bldP spid="16" grpId="0" animBg="1"/>
      <p:bldP spid="16" grpId="1" animBg="1"/>
      <p:bldP spid="17" grpId="0"/>
      <p:bldP spid="18" grpId="0" animBg="1"/>
      <p:bldP spid="18"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云计算大数据互联网科技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981</Words>
  <Application>Microsoft Office PowerPoint</Application>
  <PresentationFormat>Widescreen</PresentationFormat>
  <Paragraphs>143</Paragraphs>
  <Slides>19</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Microsoft YaHei</vt:lpstr>
      <vt:lpstr>SimSun</vt:lpstr>
      <vt:lpstr>Arial</vt:lpstr>
      <vt:lpstr>Calibri</vt:lpstr>
      <vt:lpstr>Century Gothic</vt:lpstr>
      <vt:lpstr>等线</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云计算大数据互联网科技PPT模板</dc:title>
  <dc:creator>Administrator</dc:creator>
  <cp:lastModifiedBy>Tiến Thành Hoàng</cp:lastModifiedBy>
  <cp:revision>26</cp:revision>
  <dcterms:created xsi:type="dcterms:W3CDTF">2017-07-15T13:06:00Z</dcterms:created>
  <dcterms:modified xsi:type="dcterms:W3CDTF">2019-12-08T05:19:47Z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